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lsb" ContentType="application/vnd.ms-excel.sheet.binary.macroEnabled.12"/>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charts/chart1.xml" ContentType="application/vnd.openxmlformats-officedocument.drawingml.char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31"/>
  </p:notesMasterIdLst>
  <p:sldIdLst>
    <p:sldId id="256" r:id="rId2"/>
    <p:sldId id="279" r:id="rId3"/>
    <p:sldId id="293" r:id="rId4"/>
    <p:sldId id="294" r:id="rId5"/>
    <p:sldId id="262" r:id="rId6"/>
    <p:sldId id="265" r:id="rId7"/>
    <p:sldId id="296" r:id="rId8"/>
    <p:sldId id="271" r:id="rId9"/>
    <p:sldId id="264" r:id="rId10"/>
    <p:sldId id="257" r:id="rId11"/>
    <p:sldId id="258" r:id="rId12"/>
    <p:sldId id="263" r:id="rId13"/>
    <p:sldId id="280" r:id="rId14"/>
    <p:sldId id="270" r:id="rId15"/>
    <p:sldId id="267" r:id="rId16"/>
    <p:sldId id="281" r:id="rId17"/>
    <p:sldId id="277" r:id="rId18"/>
    <p:sldId id="286" r:id="rId19"/>
    <p:sldId id="287" r:id="rId20"/>
    <p:sldId id="278" r:id="rId21"/>
    <p:sldId id="288" r:id="rId22"/>
    <p:sldId id="260" r:id="rId23"/>
    <p:sldId id="291" r:id="rId24"/>
    <p:sldId id="276" r:id="rId25"/>
    <p:sldId id="289" r:id="rId26"/>
    <p:sldId id="269" r:id="rId27"/>
    <p:sldId id="266" r:id="rId28"/>
    <p:sldId id="268" r:id="rId29"/>
    <p:sldId id="292" r:id="rId30"/>
  </p:sldIdLst>
  <p:sldSz cx="12192000" cy="6858000"/>
  <p:notesSz cx="6858000" cy="9144000"/>
  <p:custDataLst>
    <p:tags r:id="rId32"/>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B1BB"/>
    <a:srgbClr val="CB8126"/>
    <a:srgbClr val="8B8D8D"/>
    <a:srgbClr val="0101FF"/>
    <a:srgbClr val="4E74B1"/>
    <a:srgbClr val="78BA87"/>
    <a:srgbClr val="E19469"/>
    <a:srgbClr val="D27B7D"/>
    <a:srgbClr val="FEC1D5"/>
    <a:srgbClr val="D7E8C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484"/>
    <p:restoredTop sz="90247"/>
  </p:normalViewPr>
  <p:slideViewPr>
    <p:cSldViewPr snapToGrid="0" snapToObjects="1">
      <p:cViewPr varScale="1">
        <p:scale>
          <a:sx n="141" d="100"/>
          <a:sy n="141" d="100"/>
        </p:scale>
        <p:origin x="185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Binary_Worksheet.xlsb"/></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manualLayout>
          <c:layoutTarget val="inner"/>
          <c:xMode val="edge"/>
          <c:yMode val="edge"/>
          <c:x val="1.4823261117445839E-2"/>
          <c:y val="2.9988465974625143E-2"/>
          <c:w val="0.97035347776510827"/>
          <c:h val="0.94002306805074975"/>
        </c:manualLayout>
      </c:layout>
      <c:scatterChart>
        <c:scatterStyle val="lineMarker"/>
        <c:varyColors val="0"/>
        <c:ser>
          <c:idx val="0"/>
          <c:order val="0"/>
          <c:spPr>
            <a:ln>
              <a:noFill/>
            </a:ln>
          </c:spPr>
          <c:marker>
            <c:symbol val="circle"/>
            <c:size val="5"/>
            <c:spPr>
              <a:solidFill>
                <a:schemeClr val="tx1"/>
              </a:solidFill>
              <a:ln w="9525" algn="ctr">
                <a:solidFill>
                  <a:schemeClr val="tx1"/>
                </a:solidFill>
                <a:prstDash val="solid"/>
              </a:ln>
            </c:spPr>
          </c:marker>
          <c:xVal>
            <c:numRef>
              <c:f>Sheet1!$A$1:$A$50</c:f>
              <c:numCache>
                <c:formatCode>General</c:formatCode>
                <c:ptCount val="5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19</c:v>
                </c:pt>
                <c:pt idx="18">
                  <c:v>20</c:v>
                </c:pt>
                <c:pt idx="19">
                  <c:v>21</c:v>
                </c:pt>
                <c:pt idx="20">
                  <c:v>22</c:v>
                </c:pt>
                <c:pt idx="21">
                  <c:v>23</c:v>
                </c:pt>
                <c:pt idx="22">
                  <c:v>24</c:v>
                </c:pt>
                <c:pt idx="23">
                  <c:v>25</c:v>
                </c:pt>
                <c:pt idx="24">
                  <c:v>26</c:v>
                </c:pt>
                <c:pt idx="25">
                  <c:v>27</c:v>
                </c:pt>
                <c:pt idx="26">
                  <c:v>28</c:v>
                </c:pt>
                <c:pt idx="27">
                  <c:v>29</c:v>
                </c:pt>
                <c:pt idx="28">
                  <c:v>30</c:v>
                </c:pt>
                <c:pt idx="29">
                  <c:v>31</c:v>
                </c:pt>
                <c:pt idx="30">
                  <c:v>32</c:v>
                </c:pt>
                <c:pt idx="31">
                  <c:v>33</c:v>
                </c:pt>
                <c:pt idx="32">
                  <c:v>34</c:v>
                </c:pt>
                <c:pt idx="33">
                  <c:v>35</c:v>
                </c:pt>
                <c:pt idx="34">
                  <c:v>36</c:v>
                </c:pt>
                <c:pt idx="35">
                  <c:v>37</c:v>
                </c:pt>
                <c:pt idx="36">
                  <c:v>38</c:v>
                </c:pt>
                <c:pt idx="37">
                  <c:v>39</c:v>
                </c:pt>
                <c:pt idx="38">
                  <c:v>40</c:v>
                </c:pt>
                <c:pt idx="39">
                  <c:v>41</c:v>
                </c:pt>
                <c:pt idx="40">
                  <c:v>42</c:v>
                </c:pt>
                <c:pt idx="41">
                  <c:v>43</c:v>
                </c:pt>
                <c:pt idx="42">
                  <c:v>44</c:v>
                </c:pt>
                <c:pt idx="43">
                  <c:v>45</c:v>
                </c:pt>
                <c:pt idx="44">
                  <c:v>46</c:v>
                </c:pt>
                <c:pt idx="45">
                  <c:v>47</c:v>
                </c:pt>
                <c:pt idx="46">
                  <c:v>48</c:v>
                </c:pt>
                <c:pt idx="47">
                  <c:v>49</c:v>
                </c:pt>
                <c:pt idx="48">
                  <c:v>50</c:v>
                </c:pt>
              </c:numCache>
            </c:numRef>
          </c:xVal>
          <c:yVal>
            <c:numRef>
              <c:f>Sheet1!$B$1:$B$50</c:f>
              <c:numCache>
                <c:formatCode>General</c:formatCode>
                <c:ptCount val="50"/>
                <c:pt idx="0">
                  <c:v>9</c:v>
                </c:pt>
                <c:pt idx="1">
                  <c:v>10</c:v>
                </c:pt>
                <c:pt idx="2">
                  <c:v>11</c:v>
                </c:pt>
                <c:pt idx="3">
                  <c:v>14</c:v>
                </c:pt>
                <c:pt idx="4">
                  <c:v>16</c:v>
                </c:pt>
                <c:pt idx="5">
                  <c:v>21</c:v>
                </c:pt>
                <c:pt idx="6">
                  <c:v>23</c:v>
                </c:pt>
                <c:pt idx="7">
                  <c:v>25</c:v>
                </c:pt>
                <c:pt idx="8">
                  <c:v>30</c:v>
                </c:pt>
                <c:pt idx="9">
                  <c:v>33</c:v>
                </c:pt>
                <c:pt idx="10">
                  <c:v>40</c:v>
                </c:pt>
                <c:pt idx="11">
                  <c:v>50</c:v>
                </c:pt>
                <c:pt idx="12">
                  <c:v>60</c:v>
                </c:pt>
                <c:pt idx="13">
                  <c:v>70</c:v>
                </c:pt>
                <c:pt idx="14">
                  <c:v>80</c:v>
                </c:pt>
                <c:pt idx="15">
                  <c:v>86</c:v>
                </c:pt>
                <c:pt idx="16">
                  <c:v>90</c:v>
                </c:pt>
                <c:pt idx="17">
                  <c:v>88</c:v>
                </c:pt>
                <c:pt idx="18">
                  <c:v>85</c:v>
                </c:pt>
                <c:pt idx="19">
                  <c:v>80</c:v>
                </c:pt>
                <c:pt idx="20">
                  <c:v>79</c:v>
                </c:pt>
                <c:pt idx="21">
                  <c:v>75</c:v>
                </c:pt>
                <c:pt idx="22">
                  <c:v>70</c:v>
                </c:pt>
                <c:pt idx="23">
                  <c:v>69</c:v>
                </c:pt>
                <c:pt idx="24">
                  <c:v>68</c:v>
                </c:pt>
                <c:pt idx="25">
                  <c:v>65</c:v>
                </c:pt>
                <c:pt idx="26">
                  <c:v>60</c:v>
                </c:pt>
                <c:pt idx="27">
                  <c:v>54</c:v>
                </c:pt>
                <c:pt idx="28">
                  <c:v>50</c:v>
                </c:pt>
                <c:pt idx="29">
                  <c:v>45</c:v>
                </c:pt>
                <c:pt idx="30">
                  <c:v>40</c:v>
                </c:pt>
                <c:pt idx="31">
                  <c:v>37</c:v>
                </c:pt>
                <c:pt idx="32">
                  <c:v>35</c:v>
                </c:pt>
                <c:pt idx="33">
                  <c:v>33</c:v>
                </c:pt>
                <c:pt idx="34">
                  <c:v>32</c:v>
                </c:pt>
                <c:pt idx="35">
                  <c:v>30</c:v>
                </c:pt>
                <c:pt idx="36">
                  <c:v>27</c:v>
                </c:pt>
                <c:pt idx="37">
                  <c:v>24</c:v>
                </c:pt>
                <c:pt idx="38">
                  <c:v>22</c:v>
                </c:pt>
                <c:pt idx="39">
                  <c:v>19</c:v>
                </c:pt>
                <c:pt idx="40">
                  <c:v>17</c:v>
                </c:pt>
                <c:pt idx="41">
                  <c:v>16</c:v>
                </c:pt>
                <c:pt idx="42">
                  <c:v>14</c:v>
                </c:pt>
                <c:pt idx="43">
                  <c:v>9</c:v>
                </c:pt>
                <c:pt idx="44">
                  <c:v>8</c:v>
                </c:pt>
                <c:pt idx="45">
                  <c:v>6</c:v>
                </c:pt>
                <c:pt idx="46">
                  <c:v>5</c:v>
                </c:pt>
                <c:pt idx="47">
                  <c:v>5</c:v>
                </c:pt>
                <c:pt idx="48">
                  <c:v>4</c:v>
                </c:pt>
              </c:numCache>
            </c:numRef>
          </c:yVal>
          <c:smooth val="0"/>
          <c:extLst>
            <c:ext xmlns:c16="http://schemas.microsoft.com/office/drawing/2014/chart" uri="{C3380CC4-5D6E-409C-BE32-E72D297353CC}">
              <c16:uniqueId val="{00000000-F53F-4B97-BF8F-8E6D8E71E4BD}"/>
            </c:ext>
          </c:extLst>
        </c:ser>
        <c:ser>
          <c:idx val="1"/>
          <c:order val="1"/>
          <c:spPr>
            <a:ln>
              <a:noFill/>
            </a:ln>
          </c:spPr>
          <c:marker>
            <c:symbol val="circle"/>
            <c:size val="7"/>
            <c:spPr>
              <a:solidFill>
                <a:srgbClr val="9B172F"/>
              </a:solidFill>
              <a:ln w="9525" algn="ctr">
                <a:solidFill>
                  <a:srgbClr val="9B172F"/>
                </a:solidFill>
                <a:prstDash val="solid"/>
              </a:ln>
            </c:spPr>
          </c:marker>
          <c:xVal>
            <c:numRef>
              <c:f>Sheet1!$A$1:$A$50</c:f>
              <c:numCache>
                <c:formatCode>General</c:formatCode>
                <c:ptCount val="50"/>
                <c:pt idx="49">
                  <c:v>18</c:v>
                </c:pt>
              </c:numCache>
            </c:numRef>
          </c:xVal>
          <c:yVal>
            <c:numRef>
              <c:f>Sheet1!$C$1:$C$50</c:f>
              <c:numCache>
                <c:formatCode>General</c:formatCode>
                <c:ptCount val="50"/>
                <c:pt idx="49">
                  <c:v>93</c:v>
                </c:pt>
              </c:numCache>
            </c:numRef>
          </c:yVal>
          <c:smooth val="0"/>
          <c:extLst>
            <c:ext xmlns:c16="http://schemas.microsoft.com/office/drawing/2014/chart" uri="{C3380CC4-5D6E-409C-BE32-E72D297353CC}">
              <c16:uniqueId val="{00000001-F53F-4B97-BF8F-8E6D8E71E4BD}"/>
            </c:ext>
          </c:extLst>
        </c:ser>
        <c:dLbls>
          <c:showLegendKey val="0"/>
          <c:showVal val="0"/>
          <c:showCatName val="0"/>
          <c:showSerName val="0"/>
          <c:showPercent val="0"/>
          <c:showBubbleSize val="0"/>
        </c:dLbls>
        <c:axId val="2027020576"/>
        <c:axId val="1"/>
      </c:scatterChart>
      <c:valAx>
        <c:axId val="2027020576"/>
        <c:scaling>
          <c:orientation val="minMax"/>
          <c:max val="50"/>
          <c:min val="0"/>
        </c:scaling>
        <c:delete val="0"/>
        <c:axPos val="b"/>
        <c:majorGridlines>
          <c:spPr>
            <a:ln>
              <a:noFill/>
            </a:ln>
          </c:spPr>
        </c:majorGridlines>
        <c:numFmt formatCode="General" sourceLinked="1"/>
        <c:majorTickMark val="none"/>
        <c:minorTickMark val="none"/>
        <c:tickLblPos val="none"/>
        <c:spPr>
          <a:ln w="9525" algn="ctr">
            <a:solidFill>
              <a:schemeClr val="tx1"/>
            </a:solidFill>
            <a:prstDash val="solid"/>
          </a:ln>
        </c:spPr>
        <c:crossAx val="1"/>
        <c:crosses val="min"/>
        <c:crossBetween val="midCat"/>
        <c:majorUnit val="5"/>
      </c:valAx>
      <c:valAx>
        <c:axId val="1"/>
        <c:scaling>
          <c:orientation val="minMax"/>
          <c:max val="100"/>
          <c:min val="0"/>
        </c:scaling>
        <c:delete val="0"/>
        <c:axPos val="l"/>
        <c:majorGridlines>
          <c:spPr>
            <a:ln>
              <a:noFill/>
            </a:ln>
          </c:spPr>
        </c:majorGridlines>
        <c:numFmt formatCode="General" sourceLinked="1"/>
        <c:majorTickMark val="none"/>
        <c:minorTickMark val="none"/>
        <c:tickLblPos val="none"/>
        <c:spPr>
          <a:ln w="9525" algn="ctr">
            <a:solidFill>
              <a:schemeClr val="tx1"/>
            </a:solidFill>
            <a:prstDash val="solid"/>
          </a:ln>
        </c:spPr>
        <c:crossAx val="2027020576"/>
        <c:crosses val="min"/>
        <c:crossBetween val="midCat"/>
        <c:majorUnit val="10"/>
      </c:valAx>
    </c:plotArea>
    <c:plotVisOnly val="0"/>
    <c:dispBlanksAs val="gap"/>
    <c:showDLblsOverMax val="1"/>
  </c:chart>
  <c:externalData r:id="rId1">
    <c:autoUpdate val="0"/>
  </c:externalData>
</c:chartSpac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png>
</file>

<file path=ppt/media/image20.gif>
</file>

<file path=ppt/media/image21.gif>
</file>

<file path=ppt/media/image22.gif>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jpe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MX"/>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01E834-8607-2D45-BE62-326E76605A5D}" type="datetimeFigureOut">
              <a:rPr lang="en-MX" smtClean="0"/>
              <a:t>13/08/21</a:t>
            </a:fld>
            <a:endParaRPr lang="en-MX"/>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MX"/>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MX"/>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MX"/>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FA9C8A-239E-2441-BE7A-68315884167D}" type="slidenum">
              <a:rPr lang="en-MX" smtClean="0"/>
              <a:t>‹#›</a:t>
            </a:fld>
            <a:endParaRPr lang="en-MX"/>
          </a:p>
        </p:txBody>
      </p:sp>
    </p:spTree>
    <p:extLst>
      <p:ext uri="{BB962C8B-B14F-4D97-AF65-F5344CB8AC3E}">
        <p14:creationId xmlns:p14="http://schemas.microsoft.com/office/powerpoint/2010/main" val="24500964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dirty="0"/>
          </a:p>
        </p:txBody>
      </p:sp>
      <p:sp>
        <p:nvSpPr>
          <p:cNvPr id="4" name="Slide Number Placeholder 3"/>
          <p:cNvSpPr>
            <a:spLocks noGrp="1"/>
          </p:cNvSpPr>
          <p:nvPr>
            <p:ph type="sldNum" sz="quarter" idx="5"/>
          </p:nvPr>
        </p:nvSpPr>
        <p:spPr/>
        <p:txBody>
          <a:bodyPr/>
          <a:lstStyle/>
          <a:p>
            <a:fld id="{EDFA9C8A-239E-2441-BE7A-68315884167D}" type="slidenum">
              <a:rPr lang="en-MX" smtClean="0"/>
              <a:t>1</a:t>
            </a:fld>
            <a:endParaRPr lang="en-MX"/>
          </a:p>
        </p:txBody>
      </p:sp>
    </p:spTree>
    <p:extLst>
      <p:ext uri="{BB962C8B-B14F-4D97-AF65-F5344CB8AC3E}">
        <p14:creationId xmlns:p14="http://schemas.microsoft.com/office/powerpoint/2010/main" val="5981828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MX" sz="1200" dirty="0"/>
              <a:t>La idea aqu</a:t>
            </a:r>
            <a:r>
              <a:rPr lang="es-MX" sz="1200" dirty="0"/>
              <a:t>í </a:t>
            </a:r>
            <a:r>
              <a:rPr lang="en-MX" sz="1200" dirty="0"/>
              <a:t>es seguir explicando un poco con el ratón: el primer paso que toma no tiene recompensa. En realidad, el único paso que tiene una recompensa directa es el paso justo anterior a llegar al queso. Sin embargo tiene que haber una manera de asignarle algún valor a todos los pasos anteriores que lo acercan al queso.</a:t>
            </a:r>
          </a:p>
          <a:p>
            <a:endParaRPr lang="en-MX" dirty="0"/>
          </a:p>
        </p:txBody>
      </p:sp>
      <p:sp>
        <p:nvSpPr>
          <p:cNvPr id="4" name="Slide Number Placeholder 3"/>
          <p:cNvSpPr>
            <a:spLocks noGrp="1"/>
          </p:cNvSpPr>
          <p:nvPr>
            <p:ph type="sldNum" sz="quarter" idx="5"/>
          </p:nvPr>
        </p:nvSpPr>
        <p:spPr/>
        <p:txBody>
          <a:bodyPr/>
          <a:lstStyle/>
          <a:p>
            <a:fld id="{EDFA9C8A-239E-2441-BE7A-68315884167D}" type="slidenum">
              <a:rPr lang="en-MX" smtClean="0"/>
              <a:t>27</a:t>
            </a:fld>
            <a:endParaRPr lang="en-MX"/>
          </a:p>
        </p:txBody>
      </p:sp>
    </p:spTree>
    <p:extLst>
      <p:ext uri="{BB962C8B-B14F-4D97-AF65-F5344CB8AC3E}">
        <p14:creationId xmlns:p14="http://schemas.microsoft.com/office/powerpoint/2010/main" val="4043212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X" dirty="0"/>
              <a:t>Esto ayuda a no quedarse atascado en </a:t>
            </a:r>
            <a:r>
              <a:rPr lang="es-MX" dirty="0"/>
              <a:t>ó</a:t>
            </a:r>
            <a:r>
              <a:rPr lang="en-MX" dirty="0"/>
              <a:t>ptimos locales</a:t>
            </a:r>
            <a:r>
              <a:rPr lang="es-MX" dirty="0"/>
              <a:t>.</a:t>
            </a:r>
            <a:endParaRPr lang="en-MX" dirty="0"/>
          </a:p>
        </p:txBody>
      </p:sp>
      <p:sp>
        <p:nvSpPr>
          <p:cNvPr id="4" name="Slide Number Placeholder 3"/>
          <p:cNvSpPr>
            <a:spLocks noGrp="1"/>
          </p:cNvSpPr>
          <p:nvPr>
            <p:ph type="sldNum" sz="quarter" idx="5"/>
          </p:nvPr>
        </p:nvSpPr>
        <p:spPr/>
        <p:txBody>
          <a:bodyPr/>
          <a:lstStyle/>
          <a:p>
            <a:fld id="{EDFA9C8A-239E-2441-BE7A-68315884167D}" type="slidenum">
              <a:rPr lang="en-MX" smtClean="0"/>
              <a:t>28</a:t>
            </a:fld>
            <a:endParaRPr lang="en-MX"/>
          </a:p>
        </p:txBody>
      </p:sp>
    </p:spTree>
    <p:extLst>
      <p:ext uri="{BB962C8B-B14F-4D97-AF65-F5344CB8AC3E}">
        <p14:creationId xmlns:p14="http://schemas.microsoft.com/office/powerpoint/2010/main" val="31295563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X"/>
              <a:t>Esta slide es de apoyo para hablar bastante. Aqui explico la idea básica del ratón que pones en un laberinto y tiene que encontrar el queso. La primera vez va a explorar mucho, se va a estrellar con paredes y en general se va a tardar, pero eventualmente llegará al queso. La segunda vez se acordará de algunas cosas pero explorará otras opciones también. Mientras transcurre el tiempo, APRENDERÄ y se volverá mejor en llegar al queso. Es importante notar que así como si de repente le ponemos al ratón un laberinto nuevo, se dará cuenta de que lo que aprendió ya no sirve y tiene que volver a empezar, el Aprendizaje Reforzado es flexible ante cambios en lo que llamaremos el “mundo”.</a:t>
            </a:r>
          </a:p>
          <a:p>
            <a:endParaRPr lang="en-MX"/>
          </a:p>
          <a:p>
            <a:pPr marL="0" marR="0" lvl="0" indent="0" algn="l" defTabSz="914400" rtl="0" eaLnBrk="1" fontAlgn="auto" latinLnBrk="0" hangingPunct="1">
              <a:lnSpc>
                <a:spcPct val="100000"/>
              </a:lnSpc>
              <a:spcBef>
                <a:spcPts val="0"/>
              </a:spcBef>
              <a:spcAft>
                <a:spcPts val="0"/>
              </a:spcAft>
              <a:buClrTx/>
              <a:buSzTx/>
              <a:buFontTx/>
              <a:buNone/>
              <a:tabLst/>
              <a:defRPr/>
            </a:pPr>
            <a:r>
              <a:rPr lang="en-US"/>
              <a:t>T</a:t>
            </a:r>
            <a:r>
              <a:rPr lang="en-MX"/>
              <a:t>eoria de control, psicolog</a:t>
            </a:r>
            <a:r>
              <a:rPr lang="es-MX"/>
              <a:t>í</a:t>
            </a:r>
            <a:r>
              <a:rPr lang="en-MX"/>
              <a:t>a (RL esta basado en psicologia con esta idea de las recompensas), etc – aprendizaje reforzado es una abstracci</a:t>
            </a:r>
            <a:r>
              <a:rPr lang="es-MX"/>
              <a:t>ó</a:t>
            </a:r>
            <a:r>
              <a:rPr lang="en-MX"/>
              <a:t>n</a:t>
            </a:r>
            <a:r>
              <a:rPr lang="es-MX"/>
              <a:t>.</a:t>
            </a:r>
            <a:endParaRPr lang="en-MX"/>
          </a:p>
        </p:txBody>
      </p:sp>
      <p:sp>
        <p:nvSpPr>
          <p:cNvPr id="4" name="Slide Number Placeholder 3"/>
          <p:cNvSpPr>
            <a:spLocks noGrp="1"/>
          </p:cNvSpPr>
          <p:nvPr>
            <p:ph type="sldNum" sz="quarter" idx="5"/>
          </p:nvPr>
        </p:nvSpPr>
        <p:spPr/>
        <p:txBody>
          <a:bodyPr/>
          <a:lstStyle/>
          <a:p>
            <a:fld id="{EDFA9C8A-239E-2441-BE7A-68315884167D}" type="slidenum">
              <a:rPr lang="en-MX" smtClean="0"/>
              <a:t>5</a:t>
            </a:fld>
            <a:endParaRPr lang="en-MX"/>
          </a:p>
        </p:txBody>
      </p:sp>
    </p:spTree>
    <p:extLst>
      <p:ext uri="{BB962C8B-B14F-4D97-AF65-F5344CB8AC3E}">
        <p14:creationId xmlns:p14="http://schemas.microsoft.com/office/powerpoint/2010/main" val="29091298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a:p>
        </p:txBody>
      </p:sp>
      <p:sp>
        <p:nvSpPr>
          <p:cNvPr id="4" name="Slide Number Placeholder 3"/>
          <p:cNvSpPr>
            <a:spLocks noGrp="1"/>
          </p:cNvSpPr>
          <p:nvPr>
            <p:ph type="sldNum" sz="quarter" idx="5"/>
          </p:nvPr>
        </p:nvSpPr>
        <p:spPr/>
        <p:txBody>
          <a:bodyPr/>
          <a:lstStyle/>
          <a:p>
            <a:fld id="{EDFA9C8A-239E-2441-BE7A-68315884167D}" type="slidenum">
              <a:rPr lang="en-MX" smtClean="0"/>
              <a:t>11</a:t>
            </a:fld>
            <a:endParaRPr lang="en-MX"/>
          </a:p>
        </p:txBody>
      </p:sp>
    </p:spTree>
    <p:extLst>
      <p:ext uri="{BB962C8B-B14F-4D97-AF65-F5344CB8AC3E}">
        <p14:creationId xmlns:p14="http://schemas.microsoft.com/office/powerpoint/2010/main" val="24967233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err="1">
                <a:solidFill>
                  <a:schemeClr val="tx1"/>
                </a:solidFill>
                <a:effectLst/>
                <a:latin typeface="+mn-lt"/>
                <a:ea typeface="+mn-ea"/>
                <a:cs typeface="+mn-cs"/>
              </a:rPr>
              <a:t>En</a:t>
            </a:r>
            <a:r>
              <a:rPr lang="en-US" sz="1200" b="0" i="0" kern="1200">
                <a:solidFill>
                  <a:schemeClr val="tx1"/>
                </a:solidFill>
                <a:effectLst/>
                <a:latin typeface="+mn-lt"/>
                <a:ea typeface="+mn-ea"/>
                <a:cs typeface="+mn-cs"/>
              </a:rPr>
              <a:t> el </a:t>
            </a:r>
            <a:r>
              <a:rPr lang="en-US" sz="1200" b="0" i="0" kern="1200" err="1">
                <a:solidFill>
                  <a:schemeClr val="tx1"/>
                </a:solidFill>
                <a:effectLst/>
                <a:latin typeface="+mn-lt"/>
                <a:ea typeface="+mn-ea"/>
                <a:cs typeface="+mn-cs"/>
              </a:rPr>
              <a:t>mundo</a:t>
            </a:r>
            <a:r>
              <a:rPr lang="en-US" sz="1200" b="0" i="0" kern="1200">
                <a:solidFill>
                  <a:schemeClr val="tx1"/>
                </a:solidFill>
                <a:effectLst/>
                <a:latin typeface="+mn-lt"/>
                <a:ea typeface="+mn-ea"/>
                <a:cs typeface="+mn-cs"/>
              </a:rPr>
              <a:t> real, </a:t>
            </a:r>
            <a:r>
              <a:rPr lang="en-US" sz="1200" b="0" i="0" kern="1200" err="1">
                <a:solidFill>
                  <a:schemeClr val="tx1"/>
                </a:solidFill>
                <a:effectLst/>
                <a:latin typeface="+mn-lt"/>
                <a:ea typeface="+mn-ea"/>
                <a:cs typeface="+mn-cs"/>
              </a:rPr>
              <a:t>ningún</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producto</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tiene</a:t>
            </a:r>
            <a:r>
              <a:rPr lang="en-US" sz="1200" b="0" i="0" kern="1200">
                <a:solidFill>
                  <a:schemeClr val="tx1"/>
                </a:solidFill>
                <a:effectLst/>
                <a:latin typeface="+mn-lt"/>
                <a:ea typeface="+mn-ea"/>
                <a:cs typeface="+mn-cs"/>
              </a:rPr>
              <a:t> una </a:t>
            </a:r>
            <a:r>
              <a:rPr lang="en-US" sz="1200" b="0" i="0" kern="1200" err="1">
                <a:solidFill>
                  <a:schemeClr val="tx1"/>
                </a:solidFill>
                <a:effectLst/>
                <a:latin typeface="+mn-lt"/>
                <a:ea typeface="+mn-ea"/>
                <a:cs typeface="+mn-cs"/>
              </a:rPr>
              <a:t>demanda</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perfectamente</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constante</a:t>
            </a:r>
            <a:r>
              <a:rPr lang="en-US" sz="1200" b="0" i="0" kern="1200">
                <a:solidFill>
                  <a:schemeClr val="tx1"/>
                </a:solidFill>
                <a:effectLst/>
                <a:latin typeface="+mn-lt"/>
                <a:ea typeface="+mn-ea"/>
                <a:cs typeface="+mn-cs"/>
              </a:rPr>
              <a:t>. Más </a:t>
            </a:r>
            <a:r>
              <a:rPr lang="en-US" sz="1200" b="0" i="0" kern="1200" err="1">
                <a:solidFill>
                  <a:schemeClr val="tx1"/>
                </a:solidFill>
                <a:effectLst/>
                <a:latin typeface="+mn-lt"/>
                <a:ea typeface="+mn-ea"/>
                <a:cs typeface="+mn-cs"/>
              </a:rPr>
              <a:t>aún</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existen</a:t>
            </a:r>
            <a:r>
              <a:rPr lang="en-US" sz="1200" b="0" i="0" kern="1200">
                <a:solidFill>
                  <a:schemeClr val="tx1"/>
                </a:solidFill>
                <a:effectLst/>
                <a:latin typeface="+mn-lt"/>
                <a:ea typeface="+mn-ea"/>
                <a:cs typeface="+mn-cs"/>
              </a:rPr>
              <a:t> una </a:t>
            </a:r>
            <a:r>
              <a:rPr lang="en-US" sz="1200" b="0" i="0" kern="1200" err="1">
                <a:solidFill>
                  <a:schemeClr val="tx1"/>
                </a:solidFill>
                <a:effectLst/>
                <a:latin typeface="+mn-lt"/>
                <a:ea typeface="+mn-ea"/>
                <a:cs typeface="+mn-cs"/>
              </a:rPr>
              <a:t>infinidad</a:t>
            </a:r>
            <a:r>
              <a:rPr lang="en-US" sz="1200" b="0" i="0" kern="1200">
                <a:solidFill>
                  <a:schemeClr val="tx1"/>
                </a:solidFill>
                <a:effectLst/>
                <a:latin typeface="+mn-lt"/>
                <a:ea typeface="+mn-ea"/>
                <a:cs typeface="+mn-cs"/>
              </a:rPr>
              <a:t> de </a:t>
            </a:r>
            <a:r>
              <a:rPr lang="en-US" sz="1200" b="0" i="0" kern="1200" err="1">
                <a:solidFill>
                  <a:schemeClr val="tx1"/>
                </a:solidFill>
                <a:effectLst/>
                <a:latin typeface="+mn-lt"/>
                <a:ea typeface="+mn-ea"/>
                <a:cs typeface="+mn-cs"/>
              </a:rPr>
              <a:t>productos</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cuya</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demanda</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varía</a:t>
            </a:r>
            <a:r>
              <a:rPr lang="en-US" sz="1200" b="0" i="0" kern="1200">
                <a:solidFill>
                  <a:schemeClr val="tx1"/>
                </a:solidFill>
                <a:effectLst/>
                <a:latin typeface="+mn-lt"/>
                <a:ea typeface="+mn-ea"/>
                <a:cs typeface="+mn-cs"/>
              </a:rPr>
              <a:t> con un </a:t>
            </a:r>
            <a:r>
              <a:rPr lang="en-US" sz="1200" b="0" i="0" kern="1200" err="1">
                <a:solidFill>
                  <a:schemeClr val="tx1"/>
                </a:solidFill>
                <a:effectLst/>
                <a:latin typeface="+mn-lt"/>
                <a:ea typeface="+mn-ea"/>
                <a:cs typeface="+mn-cs"/>
              </a:rPr>
              <a:t>patrón</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estacional</a:t>
            </a:r>
            <a:r>
              <a:rPr lang="en-US" sz="1200" b="0" i="0" kern="1200">
                <a:solidFill>
                  <a:schemeClr val="tx1"/>
                </a:solidFill>
                <a:effectLst/>
                <a:latin typeface="+mn-lt"/>
                <a:ea typeface="+mn-ea"/>
                <a:cs typeface="+mn-cs"/>
              </a:rPr>
              <a:t>: por </a:t>
            </a:r>
            <a:r>
              <a:rPr lang="en-US" sz="1200" b="0" i="0" kern="1200" err="1">
                <a:solidFill>
                  <a:schemeClr val="tx1"/>
                </a:solidFill>
                <a:effectLst/>
                <a:latin typeface="+mn-lt"/>
                <a:ea typeface="+mn-ea"/>
                <a:cs typeface="+mn-cs"/>
              </a:rPr>
              <a:t>ejemplo</a:t>
            </a:r>
            <a:r>
              <a:rPr lang="en-US" sz="1200" b="0" i="0" kern="1200">
                <a:solidFill>
                  <a:schemeClr val="tx1"/>
                </a:solidFill>
                <a:effectLst/>
                <a:latin typeface="+mn-lt"/>
                <a:ea typeface="+mn-ea"/>
                <a:cs typeface="+mn-cs"/>
              </a:rPr>
              <a:t>, las </a:t>
            </a:r>
            <a:r>
              <a:rPr lang="en-US" sz="1200" b="0" i="0" kern="1200" err="1">
                <a:solidFill>
                  <a:schemeClr val="tx1"/>
                </a:solidFill>
                <a:effectLst/>
                <a:latin typeface="+mn-lt"/>
                <a:ea typeface="+mn-ea"/>
                <a:cs typeface="+mn-cs"/>
              </a:rPr>
              <a:t>medicinas</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antigripales</a:t>
            </a:r>
            <a:r>
              <a:rPr lang="en-US" sz="1200" b="0" i="0" kern="1200">
                <a:solidFill>
                  <a:schemeClr val="tx1"/>
                </a:solidFill>
                <a:effectLst/>
                <a:latin typeface="+mn-lt"/>
                <a:ea typeface="+mn-ea"/>
                <a:cs typeface="+mn-cs"/>
              </a:rPr>
              <a:t> se </a:t>
            </a:r>
            <a:r>
              <a:rPr lang="en-US" sz="1200" b="0" i="0" kern="1200" err="1">
                <a:solidFill>
                  <a:schemeClr val="tx1"/>
                </a:solidFill>
                <a:effectLst/>
                <a:latin typeface="+mn-lt"/>
                <a:ea typeface="+mn-ea"/>
                <a:cs typeface="+mn-cs"/>
              </a:rPr>
              <a:t>venden</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más</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en</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invierno</a:t>
            </a:r>
            <a:r>
              <a:rPr lang="en-US" sz="1200" b="0" i="0" kern="1200">
                <a:solidFill>
                  <a:schemeClr val="tx1"/>
                </a:solidFill>
                <a:effectLst/>
                <a:latin typeface="+mn-lt"/>
                <a:ea typeface="+mn-ea"/>
                <a:cs typeface="+mn-cs"/>
              </a:rPr>
              <a:t>. La cerveza (y, </a:t>
            </a:r>
            <a:r>
              <a:rPr lang="en-US" sz="1200" b="0" i="0" kern="1200" err="1">
                <a:solidFill>
                  <a:schemeClr val="tx1"/>
                </a:solidFill>
                <a:effectLst/>
                <a:latin typeface="+mn-lt"/>
                <a:ea typeface="+mn-ea"/>
                <a:cs typeface="+mn-cs"/>
              </a:rPr>
              <a:t>en</a:t>
            </a:r>
            <a:r>
              <a:rPr lang="en-US" sz="1200" b="0" i="0" kern="1200">
                <a:solidFill>
                  <a:schemeClr val="tx1"/>
                </a:solidFill>
                <a:effectLst/>
                <a:latin typeface="+mn-lt"/>
                <a:ea typeface="+mn-ea"/>
                <a:cs typeface="+mn-cs"/>
              </a:rPr>
              <a:t> general, las </a:t>
            </a:r>
            <a:r>
              <a:rPr lang="en-US" sz="1200" b="0" i="0" kern="1200" err="1">
                <a:solidFill>
                  <a:schemeClr val="tx1"/>
                </a:solidFill>
                <a:effectLst/>
                <a:latin typeface="+mn-lt"/>
                <a:ea typeface="+mn-ea"/>
                <a:cs typeface="+mn-cs"/>
              </a:rPr>
              <a:t>bebidas</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alcohólicas</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también</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siguen</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este</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tipo</a:t>
            </a:r>
            <a:r>
              <a:rPr lang="en-US" sz="1200" b="0" i="0" kern="1200">
                <a:solidFill>
                  <a:schemeClr val="tx1"/>
                </a:solidFill>
                <a:effectLst/>
                <a:latin typeface="+mn-lt"/>
                <a:ea typeface="+mn-ea"/>
                <a:cs typeface="+mn-cs"/>
              </a:rPr>
              <a:t> de </a:t>
            </a:r>
            <a:r>
              <a:rPr lang="en-US" sz="1200" b="0" i="0" kern="1200" err="1">
                <a:solidFill>
                  <a:schemeClr val="tx1"/>
                </a:solidFill>
                <a:effectLst/>
                <a:latin typeface="+mn-lt"/>
                <a:ea typeface="+mn-ea"/>
                <a:cs typeface="+mn-cs"/>
              </a:rPr>
              <a:t>patrones</a:t>
            </a:r>
            <a:r>
              <a:rPr lang="en-US" sz="1200" b="0" i="0" kern="1200">
                <a:solidFill>
                  <a:schemeClr val="tx1"/>
                </a:solidFill>
                <a:effectLst/>
                <a:latin typeface="+mn-lt"/>
                <a:ea typeface="+mn-ea"/>
                <a:cs typeface="+mn-cs"/>
              </a:rPr>
              <a:t>.</a:t>
            </a:r>
          </a:p>
          <a:p>
            <a:r>
              <a:rPr lang="en-US" sz="1200" b="0" i="0" kern="1200" err="1">
                <a:solidFill>
                  <a:schemeClr val="tx1"/>
                </a:solidFill>
                <a:effectLst/>
                <a:latin typeface="+mn-lt"/>
                <a:ea typeface="+mn-ea"/>
                <a:cs typeface="+mn-cs"/>
              </a:rPr>
              <a:t>En</a:t>
            </a:r>
            <a:r>
              <a:rPr lang="en-US" sz="1200" b="0" i="0" kern="1200">
                <a:solidFill>
                  <a:schemeClr val="tx1"/>
                </a:solidFill>
                <a:effectLst/>
                <a:latin typeface="+mn-lt"/>
                <a:ea typeface="+mn-ea"/>
                <a:cs typeface="+mn-cs"/>
              </a:rPr>
              <a:t> primer </a:t>
            </a:r>
            <a:r>
              <a:rPr lang="en-US" sz="1200" b="0" i="0" kern="1200" err="1">
                <a:solidFill>
                  <a:schemeClr val="tx1"/>
                </a:solidFill>
                <a:effectLst/>
                <a:latin typeface="+mn-lt"/>
                <a:ea typeface="+mn-ea"/>
                <a:cs typeface="+mn-cs"/>
              </a:rPr>
              <a:t>lugar</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existe</a:t>
            </a:r>
            <a:r>
              <a:rPr lang="en-US" sz="1200" b="0" i="0" kern="1200">
                <a:solidFill>
                  <a:schemeClr val="tx1"/>
                </a:solidFill>
                <a:effectLst/>
                <a:latin typeface="+mn-lt"/>
                <a:ea typeface="+mn-ea"/>
                <a:cs typeface="+mn-cs"/>
              </a:rPr>
              <a:t> un </a:t>
            </a:r>
            <a:r>
              <a:rPr lang="en-US" sz="1200" b="0" i="0" kern="1200" err="1">
                <a:solidFill>
                  <a:schemeClr val="tx1"/>
                </a:solidFill>
                <a:effectLst/>
                <a:latin typeface="+mn-lt"/>
                <a:ea typeface="+mn-ea"/>
                <a:cs typeface="+mn-cs"/>
              </a:rPr>
              <a:t>patrón</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semanal</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bastante</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esperado</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según</a:t>
            </a:r>
            <a:r>
              <a:rPr lang="en-US" sz="1200" b="0" i="0" kern="1200">
                <a:solidFill>
                  <a:schemeClr val="tx1"/>
                </a:solidFill>
                <a:effectLst/>
                <a:latin typeface="+mn-lt"/>
                <a:ea typeface="+mn-ea"/>
                <a:cs typeface="+mn-cs"/>
              </a:rPr>
              <a:t> Saad [12], se consume </a:t>
            </a:r>
            <a:r>
              <a:rPr lang="en-US" sz="1200" b="0" i="0" kern="1200" err="1">
                <a:solidFill>
                  <a:schemeClr val="tx1"/>
                </a:solidFill>
                <a:effectLst/>
                <a:latin typeface="+mn-lt"/>
                <a:ea typeface="+mn-ea"/>
                <a:cs typeface="+mn-cs"/>
              </a:rPr>
              <a:t>más</a:t>
            </a:r>
            <a:r>
              <a:rPr lang="en-US" sz="1200" b="0" i="0" kern="1200">
                <a:solidFill>
                  <a:schemeClr val="tx1"/>
                </a:solidFill>
                <a:effectLst/>
                <a:latin typeface="+mn-lt"/>
                <a:ea typeface="+mn-ea"/>
                <a:cs typeface="+mn-cs"/>
              </a:rPr>
              <a:t> cerveza los fines de </a:t>
            </a:r>
            <a:r>
              <a:rPr lang="en-US" sz="1200" b="0" i="0" kern="1200" err="1">
                <a:solidFill>
                  <a:schemeClr val="tx1"/>
                </a:solidFill>
                <a:effectLst/>
                <a:latin typeface="+mn-lt"/>
                <a:ea typeface="+mn-ea"/>
                <a:cs typeface="+mn-cs"/>
              </a:rPr>
              <a:t>semana</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ver</a:t>
            </a:r>
            <a:r>
              <a:rPr lang="en-US" sz="1200" b="0" i="0" kern="1200">
                <a:solidFill>
                  <a:schemeClr val="tx1"/>
                </a:solidFill>
                <a:effectLst/>
                <a:latin typeface="+mn-lt"/>
                <a:ea typeface="+mn-ea"/>
                <a:cs typeface="+mn-cs"/>
              </a:rPr>
              <a:t> la </a:t>
            </a:r>
            <a:r>
              <a:rPr lang="en-US" sz="1200" b="0" i="0" kern="1200" err="1">
                <a:solidFill>
                  <a:schemeClr val="tx1"/>
                </a:solidFill>
                <a:effectLst/>
                <a:latin typeface="+mn-lt"/>
                <a:ea typeface="+mn-ea"/>
                <a:cs typeface="+mn-cs"/>
              </a:rPr>
              <a:t>figura</a:t>
            </a:r>
            <a:r>
              <a:rPr lang="en-US" sz="1200" b="0" i="0" kern="1200">
                <a:solidFill>
                  <a:schemeClr val="tx1"/>
                </a:solidFill>
                <a:effectLst/>
                <a:latin typeface="+mn-lt"/>
                <a:ea typeface="+mn-ea"/>
                <a:cs typeface="+mn-cs"/>
              </a:rPr>
              <a:t> 4.3). </a:t>
            </a:r>
            <a:r>
              <a:rPr lang="en-US" sz="1200" b="0" i="0" kern="1200" err="1">
                <a:solidFill>
                  <a:schemeClr val="tx1"/>
                </a:solidFill>
                <a:effectLst/>
                <a:latin typeface="+mn-lt"/>
                <a:ea typeface="+mn-ea"/>
                <a:cs typeface="+mn-cs"/>
              </a:rPr>
              <a:t>Además</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existe</a:t>
            </a:r>
            <a:r>
              <a:rPr lang="en-US" sz="1200" b="0" i="0" kern="1200">
                <a:solidFill>
                  <a:schemeClr val="tx1"/>
                </a:solidFill>
                <a:effectLst/>
                <a:latin typeface="+mn-lt"/>
                <a:ea typeface="+mn-ea"/>
                <a:cs typeface="+mn-cs"/>
              </a:rPr>
              <a:t> un </a:t>
            </a:r>
            <a:r>
              <a:rPr lang="en-US" sz="1200" b="0" i="0" kern="1200" err="1">
                <a:solidFill>
                  <a:schemeClr val="tx1"/>
                </a:solidFill>
                <a:effectLst/>
                <a:latin typeface="+mn-lt"/>
                <a:ea typeface="+mn-ea"/>
                <a:cs typeface="+mn-cs"/>
              </a:rPr>
              <a:t>patrón</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relacionado</a:t>
            </a:r>
            <a:r>
              <a:rPr lang="en-US" sz="1200" b="0" i="0" kern="1200">
                <a:solidFill>
                  <a:schemeClr val="tx1"/>
                </a:solidFill>
                <a:effectLst/>
                <a:latin typeface="+mn-lt"/>
                <a:ea typeface="+mn-ea"/>
                <a:cs typeface="+mn-cs"/>
              </a:rPr>
              <a:t> a las </a:t>
            </a:r>
            <a:r>
              <a:rPr lang="en-US" sz="1200" b="0" i="0" kern="1200" err="1">
                <a:solidFill>
                  <a:schemeClr val="tx1"/>
                </a:solidFill>
                <a:effectLst/>
                <a:latin typeface="+mn-lt"/>
                <a:ea typeface="+mn-ea"/>
                <a:cs typeface="+mn-cs"/>
              </a:rPr>
              <a:t>festividades</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comunes</a:t>
            </a:r>
            <a:r>
              <a:rPr lang="en-US" sz="1200" b="0" i="0" kern="1200">
                <a:solidFill>
                  <a:schemeClr val="tx1"/>
                </a:solidFill>
                <a:effectLst/>
                <a:latin typeface="+mn-lt"/>
                <a:ea typeface="+mn-ea"/>
                <a:cs typeface="+mn-cs"/>
              </a:rPr>
              <a:t>: por </a:t>
            </a:r>
            <a:r>
              <a:rPr lang="en-US" sz="1200" b="0" i="0" kern="1200" err="1">
                <a:solidFill>
                  <a:schemeClr val="tx1"/>
                </a:solidFill>
                <a:effectLst/>
                <a:latin typeface="+mn-lt"/>
                <a:ea typeface="+mn-ea"/>
                <a:cs typeface="+mn-cs"/>
              </a:rPr>
              <a:t>ejemplo</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en</a:t>
            </a:r>
            <a:r>
              <a:rPr lang="en-US" sz="1200" b="0" i="0" kern="1200">
                <a:solidFill>
                  <a:schemeClr val="tx1"/>
                </a:solidFill>
                <a:effectLst/>
                <a:latin typeface="+mn-lt"/>
                <a:ea typeface="+mn-ea"/>
                <a:cs typeface="+mn-cs"/>
              </a:rPr>
              <a:t> EUA el </a:t>
            </a:r>
            <a:r>
              <a:rPr lang="en-US" sz="1200" b="0" i="0" kern="1200" err="1">
                <a:solidFill>
                  <a:schemeClr val="tx1"/>
                </a:solidFill>
                <a:effectLst/>
                <a:latin typeface="+mn-lt"/>
                <a:ea typeface="+mn-ea"/>
                <a:cs typeface="+mn-cs"/>
              </a:rPr>
              <a:t>consumo</a:t>
            </a:r>
            <a:r>
              <a:rPr lang="en-US" sz="1200" b="0" i="0" kern="1200">
                <a:solidFill>
                  <a:schemeClr val="tx1"/>
                </a:solidFill>
                <a:effectLst/>
                <a:latin typeface="+mn-lt"/>
                <a:ea typeface="+mn-ea"/>
                <a:cs typeface="+mn-cs"/>
              </a:rPr>
              <a:t> de </a:t>
            </a:r>
            <a:r>
              <a:rPr lang="en-US" sz="1200" b="0" i="0" kern="1200" err="1">
                <a:solidFill>
                  <a:schemeClr val="tx1"/>
                </a:solidFill>
                <a:effectLst/>
                <a:latin typeface="+mn-lt"/>
                <a:ea typeface="+mn-ea"/>
                <a:cs typeface="+mn-cs"/>
              </a:rPr>
              <a:t>bebidas</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alcohólicas</a:t>
            </a:r>
            <a:r>
              <a:rPr lang="en-US" sz="1200" b="0" i="0" kern="1200">
                <a:solidFill>
                  <a:schemeClr val="tx1"/>
                </a:solidFill>
                <a:effectLst/>
                <a:latin typeface="+mn-lt"/>
                <a:ea typeface="+mn-ea"/>
                <a:cs typeface="+mn-cs"/>
              </a:rPr>
              <a:t> se </a:t>
            </a:r>
            <a:r>
              <a:rPr lang="en-US" sz="1200" b="0" i="0" kern="1200" err="1">
                <a:solidFill>
                  <a:schemeClr val="tx1"/>
                </a:solidFill>
                <a:effectLst/>
                <a:latin typeface="+mn-lt"/>
                <a:ea typeface="+mn-ea"/>
                <a:cs typeface="+mn-cs"/>
              </a:rPr>
              <a:t>duplica</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en</a:t>
            </a:r>
            <a:r>
              <a:rPr lang="en-US" sz="1200" b="0" i="0" kern="1200">
                <a:solidFill>
                  <a:schemeClr val="tx1"/>
                </a:solidFill>
                <a:effectLst/>
                <a:latin typeface="+mn-lt"/>
                <a:ea typeface="+mn-ea"/>
                <a:cs typeface="+mn-cs"/>
              </a:rPr>
              <a:t> las </a:t>
            </a:r>
            <a:r>
              <a:rPr lang="en-US" sz="1200" b="0" i="0" kern="1200" err="1">
                <a:solidFill>
                  <a:schemeClr val="tx1"/>
                </a:solidFill>
                <a:effectLst/>
                <a:latin typeface="+mn-lt"/>
                <a:ea typeface="+mn-ea"/>
                <a:cs typeface="+mn-cs"/>
              </a:rPr>
              <a:t>festividades</a:t>
            </a:r>
            <a:r>
              <a:rPr lang="en-US" sz="1200" b="0" i="0" kern="1200">
                <a:solidFill>
                  <a:schemeClr val="tx1"/>
                </a:solidFill>
                <a:effectLst/>
                <a:latin typeface="+mn-lt"/>
                <a:ea typeface="+mn-ea"/>
                <a:cs typeface="+mn-cs"/>
              </a:rPr>
              <a:t> </a:t>
            </a:r>
            <a:r>
              <a:rPr lang="en-US" sz="1200" b="0" i="0" kern="1200" err="1">
                <a:solidFill>
                  <a:schemeClr val="tx1"/>
                </a:solidFill>
                <a:effectLst/>
                <a:latin typeface="+mn-lt"/>
                <a:ea typeface="+mn-ea"/>
                <a:cs typeface="+mn-cs"/>
              </a:rPr>
              <a:t>navideñas</a:t>
            </a:r>
            <a:r>
              <a:rPr lang="en-US" sz="1200" b="0" i="0" kern="1200">
                <a:solidFill>
                  <a:schemeClr val="tx1"/>
                </a:solidFill>
                <a:effectLst/>
                <a:latin typeface="+mn-lt"/>
                <a:ea typeface="+mn-ea"/>
                <a:cs typeface="+mn-cs"/>
              </a:rPr>
              <a:t>.</a:t>
            </a:r>
            <a:endParaRPr lang="en-MX"/>
          </a:p>
        </p:txBody>
      </p:sp>
      <p:sp>
        <p:nvSpPr>
          <p:cNvPr id="4" name="Slide Number Placeholder 3"/>
          <p:cNvSpPr>
            <a:spLocks noGrp="1"/>
          </p:cNvSpPr>
          <p:nvPr>
            <p:ph type="sldNum" sz="quarter" idx="5"/>
          </p:nvPr>
        </p:nvSpPr>
        <p:spPr/>
        <p:txBody>
          <a:bodyPr/>
          <a:lstStyle/>
          <a:p>
            <a:fld id="{EDFA9C8A-239E-2441-BE7A-68315884167D}" type="slidenum">
              <a:rPr lang="en-MX" smtClean="0"/>
              <a:t>12</a:t>
            </a:fld>
            <a:endParaRPr lang="en-MX"/>
          </a:p>
        </p:txBody>
      </p:sp>
    </p:spTree>
    <p:extLst>
      <p:ext uri="{BB962C8B-B14F-4D97-AF65-F5344CB8AC3E}">
        <p14:creationId xmlns:p14="http://schemas.microsoft.com/office/powerpoint/2010/main" val="15079978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H</a:t>
            </a:r>
            <a:r>
              <a:rPr lang="en-MX"/>
              <a:t>ipotesis: si los agentes tienen un ambiente simulado en el cual aprender, van a encontrar una solucion aunque no se comuniquen</a:t>
            </a:r>
            <a:r>
              <a:rPr lang="es-MX"/>
              <a:t>.</a:t>
            </a:r>
            <a:endParaRPr lang="en-MX"/>
          </a:p>
          <a:p>
            <a:pPr marL="0" marR="0" lvl="0" indent="0" algn="l" defTabSz="914400" rtl="0" eaLnBrk="1" fontAlgn="auto" latinLnBrk="0" hangingPunct="1">
              <a:lnSpc>
                <a:spcPct val="100000"/>
              </a:lnSpc>
              <a:spcBef>
                <a:spcPts val="0"/>
              </a:spcBef>
              <a:spcAft>
                <a:spcPts val="0"/>
              </a:spcAft>
              <a:buClrTx/>
              <a:buSzTx/>
              <a:buFontTx/>
              <a:buNone/>
              <a:tabLst/>
              <a:defRPr/>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a:t>N</a:t>
            </a:r>
            <a:r>
              <a:rPr lang="en-MX"/>
              <a:t>o podemos utilizar supervisado porque el problema es una serie continua de decisiones, no una variable objetivo</a:t>
            </a:r>
            <a:r>
              <a:rPr lang="es-MX"/>
              <a:t>.</a:t>
            </a:r>
            <a:endParaRPr lang="en-MX"/>
          </a:p>
          <a:p>
            <a:endParaRPr lang="en-MX"/>
          </a:p>
        </p:txBody>
      </p:sp>
      <p:sp>
        <p:nvSpPr>
          <p:cNvPr id="4" name="Slide Number Placeholder 3"/>
          <p:cNvSpPr>
            <a:spLocks noGrp="1"/>
          </p:cNvSpPr>
          <p:nvPr>
            <p:ph type="sldNum" sz="quarter" idx="5"/>
          </p:nvPr>
        </p:nvSpPr>
        <p:spPr/>
        <p:txBody>
          <a:bodyPr/>
          <a:lstStyle/>
          <a:p>
            <a:fld id="{EDFA9C8A-239E-2441-BE7A-68315884167D}" type="slidenum">
              <a:rPr lang="en-MX" smtClean="0"/>
              <a:t>14</a:t>
            </a:fld>
            <a:endParaRPr lang="en-MX"/>
          </a:p>
        </p:txBody>
      </p:sp>
    </p:spTree>
    <p:extLst>
      <p:ext uri="{BB962C8B-B14F-4D97-AF65-F5344CB8AC3E}">
        <p14:creationId xmlns:p14="http://schemas.microsoft.com/office/powerpoint/2010/main" val="226162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MX"/>
          </a:p>
        </p:txBody>
      </p:sp>
      <p:sp>
        <p:nvSpPr>
          <p:cNvPr id="4" name="Slide Number Placeholder 3"/>
          <p:cNvSpPr>
            <a:spLocks noGrp="1"/>
          </p:cNvSpPr>
          <p:nvPr>
            <p:ph type="sldNum" sz="quarter" idx="5"/>
          </p:nvPr>
        </p:nvSpPr>
        <p:spPr/>
        <p:txBody>
          <a:bodyPr/>
          <a:lstStyle/>
          <a:p>
            <a:fld id="{EDFA9C8A-239E-2441-BE7A-68315884167D}" type="slidenum">
              <a:rPr lang="en-MX" smtClean="0"/>
              <a:t>15</a:t>
            </a:fld>
            <a:endParaRPr lang="en-MX"/>
          </a:p>
        </p:txBody>
      </p:sp>
    </p:spTree>
    <p:extLst>
      <p:ext uri="{BB962C8B-B14F-4D97-AF65-F5344CB8AC3E}">
        <p14:creationId xmlns:p14="http://schemas.microsoft.com/office/powerpoint/2010/main" val="3531399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MX"/>
              <a:t>Explicación de la gráfica, durante la primera slide</a:t>
            </a:r>
          </a:p>
        </p:txBody>
      </p:sp>
      <p:sp>
        <p:nvSpPr>
          <p:cNvPr id="4" name="Slide Number Placeholder 3"/>
          <p:cNvSpPr>
            <a:spLocks noGrp="1"/>
          </p:cNvSpPr>
          <p:nvPr>
            <p:ph type="sldNum" sz="quarter" idx="5"/>
          </p:nvPr>
        </p:nvSpPr>
        <p:spPr/>
        <p:txBody>
          <a:bodyPr/>
          <a:lstStyle/>
          <a:p>
            <a:fld id="{EDFA9C8A-239E-2441-BE7A-68315884167D}" type="slidenum">
              <a:rPr lang="en-MX" smtClean="0"/>
              <a:t>20</a:t>
            </a:fld>
            <a:endParaRPr lang="en-MX"/>
          </a:p>
        </p:txBody>
      </p:sp>
    </p:spTree>
    <p:extLst>
      <p:ext uri="{BB962C8B-B14F-4D97-AF65-F5344CB8AC3E}">
        <p14:creationId xmlns:p14="http://schemas.microsoft.com/office/powerpoint/2010/main" val="1964576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1"/>
              <a:t>¿P</a:t>
            </a:r>
            <a:r>
              <a:rPr lang="en-MX" sz="1200" b="1"/>
              <a:t>or qu</a:t>
            </a:r>
            <a:r>
              <a:rPr lang="es-MX" sz="1200" b="1"/>
              <a:t>é</a:t>
            </a:r>
            <a:r>
              <a:rPr lang="en-MX" sz="1200" b="1"/>
              <a:t> es importante resolverlo? </a:t>
            </a:r>
            <a:r>
              <a:rPr lang="en-US" sz="1200" b="1"/>
              <a:t>P</a:t>
            </a:r>
            <a:r>
              <a:rPr lang="en-MX" sz="1200" b="1"/>
              <a:t>orque </a:t>
            </a:r>
            <a:r>
              <a:rPr lang="es-MX" sz="1200" b="1"/>
              <a:t>estimar mejor la demanda reduce costos y aumenta profits, </a:t>
            </a:r>
            <a:r>
              <a:rPr lang="en-MX" sz="1200" b="1"/>
              <a:t>refleja mejor el mundo real, generaliza a </a:t>
            </a:r>
            <a:r>
              <a:rPr lang="es-MX" sz="1200" b="1"/>
              <a:t>modelo aplicable a todos los mercados de productos perecederosß</a:t>
            </a:r>
            <a:endParaRPr lang="en-MX" sz="1200" b="1"/>
          </a:p>
          <a:p>
            <a:endParaRPr lang="en-MX"/>
          </a:p>
        </p:txBody>
      </p:sp>
      <p:sp>
        <p:nvSpPr>
          <p:cNvPr id="4" name="Slide Number Placeholder 3"/>
          <p:cNvSpPr>
            <a:spLocks noGrp="1"/>
          </p:cNvSpPr>
          <p:nvPr>
            <p:ph type="sldNum" sz="quarter" idx="5"/>
          </p:nvPr>
        </p:nvSpPr>
        <p:spPr/>
        <p:txBody>
          <a:bodyPr/>
          <a:lstStyle/>
          <a:p>
            <a:fld id="{EDFA9C8A-239E-2441-BE7A-68315884167D}" type="slidenum">
              <a:rPr lang="en-MX" smtClean="0"/>
              <a:t>25</a:t>
            </a:fld>
            <a:endParaRPr lang="en-MX"/>
          </a:p>
        </p:txBody>
      </p:sp>
    </p:spTree>
    <p:extLst>
      <p:ext uri="{BB962C8B-B14F-4D97-AF65-F5344CB8AC3E}">
        <p14:creationId xmlns:p14="http://schemas.microsoft.com/office/powerpoint/2010/main" val="3495089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La </a:t>
            </a:r>
            <a:r>
              <a:rPr lang="en-US" sz="1200" b="0" i="0" kern="1200" dirty="0" err="1">
                <a:solidFill>
                  <a:schemeClr val="tx1"/>
                </a:solidFill>
                <a:effectLst/>
                <a:latin typeface="+mn-lt"/>
                <a:ea typeface="+mn-ea"/>
                <a:cs typeface="+mn-cs"/>
              </a:rPr>
              <a:t>propiedad</a:t>
            </a:r>
            <a:r>
              <a:rPr lang="en-US" sz="1200" b="0" i="0" kern="1200" dirty="0">
                <a:solidFill>
                  <a:schemeClr val="tx1"/>
                </a:solidFill>
                <a:effectLst/>
                <a:latin typeface="+mn-lt"/>
                <a:ea typeface="+mn-ea"/>
                <a:cs typeface="+mn-cs"/>
              </a:rPr>
              <a:t> de Markov a </a:t>
            </a:r>
            <a:r>
              <a:rPr lang="en-US" sz="1200" b="0" i="0" kern="1200" dirty="0" err="1">
                <a:solidFill>
                  <a:schemeClr val="tx1"/>
                </a:solidFill>
                <a:effectLst/>
                <a:latin typeface="+mn-lt"/>
                <a:ea typeface="+mn-ea"/>
                <a:cs typeface="+mn-cs"/>
              </a:rPr>
              <a:t>grandes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rasgos,dice</a:t>
            </a:r>
            <a:r>
              <a:rPr lang="en-US" sz="1200" b="0" i="0" kern="1200" dirty="0">
                <a:solidFill>
                  <a:schemeClr val="tx1"/>
                </a:solidFill>
                <a:effectLst/>
                <a:latin typeface="+mn-lt"/>
                <a:ea typeface="+mn-ea"/>
                <a:cs typeface="+mn-cs"/>
              </a:rPr>
              <a:t> que el </a:t>
            </a:r>
            <a:r>
              <a:rPr lang="en-US" sz="1200" b="0" i="0" kern="1200" dirty="0" err="1">
                <a:solidFill>
                  <a:schemeClr val="tx1"/>
                </a:solidFill>
                <a:effectLst/>
                <a:latin typeface="+mn-lt"/>
                <a:ea typeface="+mn-ea"/>
                <a:cs typeface="+mn-cs"/>
              </a:rPr>
              <a:t>futuro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solamente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depende</a:t>
            </a:r>
            <a:r>
              <a:rPr lang="en-US" sz="1200" b="0" i="0" kern="1200" dirty="0">
                <a:solidFill>
                  <a:schemeClr val="tx1"/>
                </a:solidFill>
                <a:effectLst/>
                <a:latin typeface="+mn-lt"/>
                <a:ea typeface="+mn-ea"/>
                <a:cs typeface="+mn-cs"/>
              </a:rPr>
              <a:t> del </a:t>
            </a:r>
            <a:r>
              <a:rPr lang="en-US" sz="1200" b="0" i="0" kern="1200" dirty="0" err="1">
                <a:solidFill>
                  <a:schemeClr val="tx1"/>
                </a:solidFill>
                <a:effectLst/>
                <a:latin typeface="+mn-lt"/>
                <a:ea typeface="+mn-ea"/>
                <a:cs typeface="+mn-cs"/>
              </a:rPr>
              <a:t>estado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obtenido</a:t>
            </a:r>
            <a:r>
              <a:rPr lang="en-US" sz="1200" b="0" i="0" kern="1200" dirty="0">
                <a:solidFill>
                  <a:schemeClr val="tx1"/>
                </a:solidFill>
                <a:effectLst/>
                <a:latin typeface="+mn-lt"/>
                <a:ea typeface="+mn-ea"/>
                <a:cs typeface="+mn-cs"/>
              </a:rPr>
              <a:t> con las </a:t>
            </a:r>
            <a:r>
              <a:rPr lang="en-US" sz="1200" b="0" i="0" kern="1200" dirty="0" err="1">
                <a:solidFill>
                  <a:schemeClr val="tx1"/>
                </a:solidFill>
                <a:effectLst/>
                <a:latin typeface="+mn-lt"/>
                <a:ea typeface="+mn-ea"/>
                <a:cs typeface="+mn-cs"/>
              </a:rPr>
              <a:t>acciones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inmediatamente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anterio</a:t>
            </a:r>
            <a:r>
              <a:rPr lang="en-US" sz="1200" b="0" i="0" kern="1200" dirty="0">
                <a:solidFill>
                  <a:schemeClr val="tx1"/>
                </a:solidFill>
                <a:effectLst/>
                <a:latin typeface="+mn-lt"/>
                <a:ea typeface="+mn-ea"/>
                <a:cs typeface="+mn-cs"/>
              </a:rPr>
              <a:t>-res, no del </a:t>
            </a:r>
            <a:r>
              <a:rPr lang="en-US" sz="1200" b="0" i="0" kern="1200" dirty="0" err="1">
                <a:solidFill>
                  <a:schemeClr val="tx1"/>
                </a:solidFill>
                <a:effectLst/>
                <a:latin typeface="+mn-lt"/>
                <a:ea typeface="+mn-ea"/>
                <a:cs typeface="+mn-cs"/>
              </a:rPr>
              <a:t>pasado</a:t>
            </a:r>
            <a:r>
              <a:rPr lang="en-US" sz="1200" b="0" i="0" kern="1200" dirty="0">
                <a:solidFill>
                  <a:schemeClr val="tx1"/>
                </a:solidFill>
                <a:effectLst/>
                <a:latin typeface="+mn-lt"/>
                <a:ea typeface="+mn-ea"/>
                <a:cs typeface="+mn-cs"/>
              </a:rPr>
              <a:t> que </a:t>
            </a:r>
            <a:r>
              <a:rPr lang="en-US" sz="1200" b="0" i="0" kern="1200" dirty="0" err="1">
                <a:solidFill>
                  <a:schemeClr val="tx1"/>
                </a:solidFill>
                <a:effectLst/>
                <a:latin typeface="+mn-lt"/>
                <a:ea typeface="+mn-ea"/>
                <a:cs typeface="+mn-cs"/>
              </a:rPr>
              <a:t>haya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transcurrido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anteriormente</a:t>
            </a:r>
            <a:r>
              <a:rPr lang="en-US" sz="1200" b="0" i="0" kern="1200" dirty="0">
                <a:solidFill>
                  <a:schemeClr val="tx1"/>
                </a:solidFill>
                <a:effectLst/>
                <a:latin typeface="+mn-lt"/>
                <a:ea typeface="+mn-ea"/>
                <a:cs typeface="+mn-cs"/>
              </a:rPr>
              <a:t>. </a:t>
            </a:r>
            <a:endParaRPr lang="en-US" dirty="0">
              <a:solidFill>
                <a:srgbClr val="000000"/>
              </a:solidFill>
            </a:endParaRPr>
          </a:p>
          <a:p>
            <a:endParaRPr lang="en-US" dirty="0">
              <a:solidFill>
                <a:srgbClr val="000000"/>
              </a:solidFill>
            </a:endParaRPr>
          </a:p>
          <a:p>
            <a:r>
              <a:rPr lang="en-US" dirty="0" err="1">
                <a:solidFill>
                  <a:srgbClr val="000000"/>
                </a:solidFill>
              </a:rPr>
              <a:t>Importante</a:t>
            </a:r>
            <a:r>
              <a:rPr lang="en-US" dirty="0">
                <a:solidFill>
                  <a:srgbClr val="000000"/>
                </a:solidFill>
              </a:rPr>
              <a:t> d</a:t>
            </a:r>
            <a:r>
              <a:rPr lang="en-MX" dirty="0">
                <a:solidFill>
                  <a:srgbClr val="000000"/>
                </a:solidFill>
              </a:rPr>
              <a:t>ejar claro que es una suposición, realmente no es un proceso de Markov, casi nada en la vida lo es, pero se puede representar como uno</a:t>
            </a:r>
          </a:p>
        </p:txBody>
      </p:sp>
      <p:sp>
        <p:nvSpPr>
          <p:cNvPr id="4" name="Slide Number Placeholder 3"/>
          <p:cNvSpPr>
            <a:spLocks noGrp="1"/>
          </p:cNvSpPr>
          <p:nvPr>
            <p:ph type="sldNum" sz="quarter" idx="5"/>
          </p:nvPr>
        </p:nvSpPr>
        <p:spPr/>
        <p:txBody>
          <a:bodyPr/>
          <a:lstStyle/>
          <a:p>
            <a:fld id="{EDFA9C8A-239E-2441-BE7A-68315884167D}" type="slidenum">
              <a:rPr lang="en-MX" smtClean="0"/>
              <a:t>26</a:t>
            </a:fld>
            <a:endParaRPr lang="en-MX"/>
          </a:p>
        </p:txBody>
      </p:sp>
    </p:spTree>
    <p:extLst>
      <p:ext uri="{BB962C8B-B14F-4D97-AF65-F5344CB8AC3E}">
        <p14:creationId xmlns:p14="http://schemas.microsoft.com/office/powerpoint/2010/main" val="35255158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a:pPr/>
              <a:t>8/13/21</a:t>
            </a:fld>
            <a:endParaRPr lang="en-US"/>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8/13/21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a:pPr/>
              <a:t>8/13/21</a:t>
            </a:fld>
            <a:endParaRPr lang="en-US"/>
          </a:p>
        </p:txBody>
      </p:sp>
      <p:sp>
        <p:nvSpPr>
          <p:cNvPr id="5" name="Footer Placeholder 4"/>
          <p:cNvSpPr>
            <a:spLocks noGrp="1"/>
          </p:cNvSpPr>
          <p:nvPr>
            <p:ph type="ftr" sz="quarter" idx="11"/>
          </p:nvPr>
        </p:nvSpPr>
        <p:spPr>
          <a:xfrm>
            <a:off x="774923" y="5951811"/>
            <a:ext cx="7896279" cy="365125"/>
          </a:xfrm>
        </p:spPr>
        <p:txBody>
          <a:bodyPr/>
          <a:lstStyle/>
          <a:p>
            <a:endParaRPr lang="en-US"/>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a:pPr/>
              <a:t>8/13/21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a:pPr/>
              <a:t>8/13/21</a:t>
            </a:fld>
            <a:endParaRPr lang="en-US"/>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a:pPr/>
              <a:t>8/13/21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a:pPr/>
              <a:t>8/13/21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a:pPr/>
              <a:t>8/13/21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a:pPr/>
              <a:t>8/13/21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a:pPr/>
              <a:t>8/13/21</a:t>
            </a:fld>
            <a:endParaRPr lang="en-US"/>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a:pPr/>
              <a:t>8/13/21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372B7C34-74ED-4478-8624-3D9BC8D73C36}"/>
              </a:ext>
            </a:extLst>
          </p:cNvPr>
          <p:cNvGraphicFramePr>
            <a:graphicFrameLocks noChangeAspect="1"/>
          </p:cNvGraphicFramePr>
          <p:nvPr userDrawn="1">
            <p:custDataLst>
              <p:tags r:id="rId14"/>
            </p:custDataLst>
            <p:extLst>
              <p:ext uri="{D42A27DB-BD31-4B8C-83A1-F6EECF244321}">
                <p14:modId xmlns:p14="http://schemas.microsoft.com/office/powerpoint/2010/main" val="119317332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75" name="think-cell Slide" r:id="rId15" imgW="395" imgH="394" progId="TCLayout.ActiveDocument.1">
                  <p:embed/>
                </p:oleObj>
              </mc:Choice>
              <mc:Fallback>
                <p:oleObj name="think-cell Slide" r:id="rId15" imgW="395" imgH="394" progId="TCLayout.ActiveDocument.1">
                  <p:embed/>
                  <p:pic>
                    <p:nvPicPr>
                      <p:cNvPr id="0" name=""/>
                      <p:cNvPicPr/>
                      <p:nvPr/>
                    </p:nvPicPr>
                    <p:blipFill>
                      <a:blip r:embed="rId16"/>
                      <a:stretch>
                        <a:fillRect/>
                      </a:stretch>
                    </p:blipFill>
                    <p:spPr>
                      <a:xfrm>
                        <a:off x="1588" y="1588"/>
                        <a:ext cx="1588" cy="1588"/>
                      </a:xfrm>
                      <a:prstGeom prst="rect">
                        <a:avLst/>
                      </a:prstGeom>
                    </p:spPr>
                  </p:pic>
                </p:oleObj>
              </mc:Fallback>
            </mc:AlternateContent>
          </a:graphicData>
        </a:graphic>
      </p:graphicFrame>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a:pPr/>
              <a:t>8/13/21</a:t>
            </a:fld>
            <a:endParaRPr lang="en-US"/>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a:pPr/>
              <a:t>‹#›</a:t>
            </a:fld>
            <a:endParaRPr lang="en-US"/>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image" Target="../media/image22.gif"/><Relationship Id="rId5" Type="http://schemas.openxmlformats.org/officeDocument/2006/relationships/image" Target="../media/image21.gif"/><Relationship Id="rId4" Type="http://schemas.openxmlformats.org/officeDocument/2006/relationships/image" Target="../media/image20.gif"/></Relationships>
</file>

<file path=ppt/slides/_rels/slide18.xml.rels><?xml version="1.0" encoding="UTF-8" standalone="yes"?>
<Relationships xmlns="http://schemas.openxmlformats.org/package/2006/relationships"><Relationship Id="rId8" Type="http://schemas.openxmlformats.org/officeDocument/2006/relationships/tags" Target="../tags/tag14.xml"/><Relationship Id="rId3" Type="http://schemas.openxmlformats.org/officeDocument/2006/relationships/tags" Target="../tags/tag9.xml"/><Relationship Id="rId7" Type="http://schemas.openxmlformats.org/officeDocument/2006/relationships/tags" Target="../tags/tag13.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image" Target="../media/image23.png"/><Relationship Id="rId5" Type="http://schemas.openxmlformats.org/officeDocument/2006/relationships/tags" Target="../tags/tag11.xml"/><Relationship Id="rId10" Type="http://schemas.openxmlformats.org/officeDocument/2006/relationships/slideLayout" Target="../slideLayouts/slideLayout2.xml"/><Relationship Id="rId4" Type="http://schemas.openxmlformats.org/officeDocument/2006/relationships/tags" Target="../tags/tag10.xml"/><Relationship Id="rId9" Type="http://schemas.openxmlformats.org/officeDocument/2006/relationships/tags" Target="../tags/tag15.xml"/></Relationships>
</file>

<file path=ppt/slides/_rels/slide19.xml.rels><?xml version="1.0" encoding="UTF-8" standalone="yes"?>
<Relationships xmlns="http://schemas.openxmlformats.org/package/2006/relationships"><Relationship Id="rId8" Type="http://schemas.openxmlformats.org/officeDocument/2006/relationships/tags" Target="../tags/tag23.xml"/><Relationship Id="rId13" Type="http://schemas.openxmlformats.org/officeDocument/2006/relationships/tags" Target="../tags/tag28.xml"/><Relationship Id="rId3" Type="http://schemas.openxmlformats.org/officeDocument/2006/relationships/tags" Target="../tags/tag18.xml"/><Relationship Id="rId7" Type="http://schemas.openxmlformats.org/officeDocument/2006/relationships/tags" Target="../tags/tag22.xml"/><Relationship Id="rId12" Type="http://schemas.openxmlformats.org/officeDocument/2006/relationships/tags" Target="../tags/tag27.xml"/><Relationship Id="rId2" Type="http://schemas.openxmlformats.org/officeDocument/2006/relationships/tags" Target="../tags/tag17.xml"/><Relationship Id="rId16" Type="http://schemas.openxmlformats.org/officeDocument/2006/relationships/image" Target="../media/image24.png"/><Relationship Id="rId1" Type="http://schemas.openxmlformats.org/officeDocument/2006/relationships/tags" Target="../tags/tag16.xml"/><Relationship Id="rId6" Type="http://schemas.openxmlformats.org/officeDocument/2006/relationships/tags" Target="../tags/tag21.xml"/><Relationship Id="rId11" Type="http://schemas.openxmlformats.org/officeDocument/2006/relationships/tags" Target="../tags/tag26.xml"/><Relationship Id="rId5" Type="http://schemas.openxmlformats.org/officeDocument/2006/relationships/tags" Target="../tags/tag20.xml"/><Relationship Id="rId15" Type="http://schemas.openxmlformats.org/officeDocument/2006/relationships/slideLayout" Target="../slideLayouts/slideLayout2.xml"/><Relationship Id="rId10" Type="http://schemas.openxmlformats.org/officeDocument/2006/relationships/tags" Target="../tags/tag25.xml"/><Relationship Id="rId4" Type="http://schemas.openxmlformats.org/officeDocument/2006/relationships/tags" Target="../tags/tag19.xml"/><Relationship Id="rId9" Type="http://schemas.openxmlformats.org/officeDocument/2006/relationships/tags" Target="../tags/tag24.xml"/><Relationship Id="rId14" Type="http://schemas.openxmlformats.org/officeDocument/2006/relationships/tags" Target="../tags/tag2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30.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4.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tags" Target="../tags/tag31.xml"/><Relationship Id="rId5" Type="http://schemas.openxmlformats.org/officeDocument/2006/relationships/image" Target="../media/image27.png"/><Relationship Id="rId4"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4.xml"/><Relationship Id="rId1" Type="http://schemas.openxmlformats.org/officeDocument/2006/relationships/vmlDrawing" Target="../drawings/vmlDrawing3.vml"/><Relationship Id="rId6" Type="http://schemas.openxmlformats.org/officeDocument/2006/relationships/image" Target="../media/image1.emf"/><Relationship Id="rId5" Type="http://schemas.openxmlformats.org/officeDocument/2006/relationships/oleObject" Target="../embeddings/oleObject3.bin"/><Relationship Id="rId4" Type="http://schemas.openxmlformats.org/officeDocument/2006/relationships/notesSlide" Target="../notesSlides/notesSlide8.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3" Type="http://schemas.openxmlformats.org/officeDocument/2006/relationships/tags" Target="../tags/tag46.xml"/><Relationship Id="rId18" Type="http://schemas.openxmlformats.org/officeDocument/2006/relationships/tags" Target="../tags/tag51.xml"/><Relationship Id="rId26" Type="http://schemas.openxmlformats.org/officeDocument/2006/relationships/tags" Target="../tags/tag59.xml"/><Relationship Id="rId3" Type="http://schemas.openxmlformats.org/officeDocument/2006/relationships/tags" Target="../tags/tag36.xml"/><Relationship Id="rId21" Type="http://schemas.openxmlformats.org/officeDocument/2006/relationships/tags" Target="../tags/tag54.xml"/><Relationship Id="rId34" Type="http://schemas.openxmlformats.org/officeDocument/2006/relationships/image" Target="../media/image34.png"/><Relationship Id="rId7" Type="http://schemas.openxmlformats.org/officeDocument/2006/relationships/tags" Target="../tags/tag40.xml"/><Relationship Id="rId12" Type="http://schemas.openxmlformats.org/officeDocument/2006/relationships/tags" Target="../tags/tag45.xml"/><Relationship Id="rId17" Type="http://schemas.openxmlformats.org/officeDocument/2006/relationships/tags" Target="../tags/tag50.xml"/><Relationship Id="rId25" Type="http://schemas.openxmlformats.org/officeDocument/2006/relationships/tags" Target="../tags/tag58.xml"/><Relationship Id="rId33" Type="http://schemas.openxmlformats.org/officeDocument/2006/relationships/image" Target="../media/image33.png"/><Relationship Id="rId2" Type="http://schemas.openxmlformats.org/officeDocument/2006/relationships/tags" Target="../tags/tag35.xml"/><Relationship Id="rId16" Type="http://schemas.openxmlformats.org/officeDocument/2006/relationships/tags" Target="../tags/tag49.xml"/><Relationship Id="rId20" Type="http://schemas.openxmlformats.org/officeDocument/2006/relationships/tags" Target="../tags/tag53.xml"/><Relationship Id="rId29" Type="http://schemas.openxmlformats.org/officeDocument/2006/relationships/oleObject" Target="../embeddings/oleObject4.bin"/><Relationship Id="rId1" Type="http://schemas.openxmlformats.org/officeDocument/2006/relationships/vmlDrawing" Target="../drawings/vmlDrawing4.vml"/><Relationship Id="rId6" Type="http://schemas.openxmlformats.org/officeDocument/2006/relationships/tags" Target="../tags/tag39.xml"/><Relationship Id="rId11" Type="http://schemas.openxmlformats.org/officeDocument/2006/relationships/tags" Target="../tags/tag44.xml"/><Relationship Id="rId24" Type="http://schemas.openxmlformats.org/officeDocument/2006/relationships/tags" Target="../tags/tag57.xml"/><Relationship Id="rId32" Type="http://schemas.openxmlformats.org/officeDocument/2006/relationships/image" Target="../media/image32.png"/><Relationship Id="rId5" Type="http://schemas.openxmlformats.org/officeDocument/2006/relationships/tags" Target="../tags/tag38.xml"/><Relationship Id="rId15" Type="http://schemas.openxmlformats.org/officeDocument/2006/relationships/tags" Target="../tags/tag48.xml"/><Relationship Id="rId23" Type="http://schemas.openxmlformats.org/officeDocument/2006/relationships/tags" Target="../tags/tag56.xml"/><Relationship Id="rId28" Type="http://schemas.openxmlformats.org/officeDocument/2006/relationships/slideLayout" Target="../slideLayouts/slideLayout2.xml"/><Relationship Id="rId10" Type="http://schemas.openxmlformats.org/officeDocument/2006/relationships/tags" Target="../tags/tag43.xml"/><Relationship Id="rId19" Type="http://schemas.openxmlformats.org/officeDocument/2006/relationships/tags" Target="../tags/tag52.xml"/><Relationship Id="rId31" Type="http://schemas.openxmlformats.org/officeDocument/2006/relationships/image" Target="../media/image31.png"/><Relationship Id="rId4" Type="http://schemas.openxmlformats.org/officeDocument/2006/relationships/tags" Target="../tags/tag37.xml"/><Relationship Id="rId9" Type="http://schemas.openxmlformats.org/officeDocument/2006/relationships/tags" Target="../tags/tag42.xml"/><Relationship Id="rId14" Type="http://schemas.openxmlformats.org/officeDocument/2006/relationships/tags" Target="../tags/tag47.xml"/><Relationship Id="rId22" Type="http://schemas.openxmlformats.org/officeDocument/2006/relationships/tags" Target="../tags/tag55.xml"/><Relationship Id="rId27" Type="http://schemas.openxmlformats.org/officeDocument/2006/relationships/tags" Target="../tags/tag60.xml"/><Relationship Id="rId30" Type="http://schemas.openxmlformats.org/officeDocument/2006/relationships/image" Target="../media/image1.emf"/><Relationship Id="rId35" Type="http://schemas.openxmlformats.org/officeDocument/2006/relationships/chart" Target="../charts/chart1.xml"/><Relationship Id="rId8" Type="http://schemas.openxmlformats.org/officeDocument/2006/relationships/tags" Target="../tags/tag4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https://www.youtube.com/embed/a8Bo2DHrrow?feature=oembed" TargetMode="External"/><Relationship Id="rId1" Type="http://schemas.openxmlformats.org/officeDocument/2006/relationships/video" Target="https://www.youtube.com/embed/qv6UVOQ0F44?feature=oembed" TargetMode="External"/><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6.jpg"/><Relationship Id="rId5" Type="http://schemas.openxmlformats.org/officeDocument/2006/relationships/slideLayout" Target="../slideLayouts/slideLayout2.xml"/><Relationship Id="rId4" Type="http://schemas.openxmlformats.org/officeDocument/2006/relationships/tags" Target="../tags/tag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5C974-1641-F74A-8337-729F1718630F}"/>
              </a:ext>
            </a:extLst>
          </p:cNvPr>
          <p:cNvSpPr>
            <a:spLocks noGrp="1"/>
          </p:cNvSpPr>
          <p:nvPr>
            <p:ph type="ctrTitle"/>
          </p:nvPr>
        </p:nvSpPr>
        <p:spPr/>
        <p:txBody>
          <a:bodyPr/>
          <a:lstStyle/>
          <a:p>
            <a:r>
              <a:rPr lang="en-US" dirty="0"/>
              <a:t>A</a:t>
            </a:r>
            <a:r>
              <a:rPr lang="en-MX"/>
              <a:t>prendizaje reforzado para el juego de la distribución de cerveza</a:t>
            </a:r>
          </a:p>
        </p:txBody>
      </p:sp>
      <p:sp>
        <p:nvSpPr>
          <p:cNvPr id="3" name="Subtitle 2">
            <a:extLst>
              <a:ext uri="{FF2B5EF4-FFF2-40B4-BE49-F238E27FC236}">
                <a16:creationId xmlns:a16="http://schemas.microsoft.com/office/drawing/2014/main" id="{2AE7A051-4E87-E244-A08F-C063F7EE54F0}"/>
              </a:ext>
            </a:extLst>
          </p:cNvPr>
          <p:cNvSpPr>
            <a:spLocks noGrp="1"/>
          </p:cNvSpPr>
          <p:nvPr>
            <p:ph type="subTitle" idx="1"/>
          </p:nvPr>
        </p:nvSpPr>
        <p:spPr/>
        <p:txBody>
          <a:bodyPr>
            <a:normAutofit fontScale="92500" lnSpcReduction="20000"/>
          </a:bodyPr>
          <a:lstStyle/>
          <a:p>
            <a:r>
              <a:rPr lang="es-ES" dirty="0"/>
              <a:t>Seminario de la Maestría en ciencia de datos</a:t>
            </a:r>
          </a:p>
          <a:p>
            <a:r>
              <a:rPr lang="es-ES" dirty="0" err="1"/>
              <a:t>AGosto</a:t>
            </a:r>
            <a:r>
              <a:rPr lang="es-ES" dirty="0"/>
              <a:t> 2021</a:t>
            </a:r>
            <a:endParaRPr lang="en-MX" dirty="0"/>
          </a:p>
        </p:txBody>
      </p:sp>
      <p:pic>
        <p:nvPicPr>
          <p:cNvPr id="4098" name="Picture 2" descr="ITAM - Dirección Escolar">
            <a:extLst>
              <a:ext uri="{FF2B5EF4-FFF2-40B4-BE49-F238E27FC236}">
                <a16:creationId xmlns:a16="http://schemas.microsoft.com/office/drawing/2014/main" id="{CA97FF41-4CEE-6F49-99BC-D36305E42B4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24667" y="5001563"/>
            <a:ext cx="3547123" cy="1482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42762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3ED326-7DDE-DE45-8768-9ED8435BBFFC}"/>
              </a:ext>
            </a:extLst>
          </p:cNvPr>
          <p:cNvSpPr>
            <a:spLocks noGrp="1"/>
          </p:cNvSpPr>
          <p:nvPr>
            <p:ph type="title"/>
          </p:nvPr>
        </p:nvSpPr>
        <p:spPr/>
        <p:txBody>
          <a:bodyPr/>
          <a:lstStyle/>
          <a:p>
            <a:r>
              <a:rPr lang="en-US" dirty="0"/>
              <a:t>E</a:t>
            </a:r>
            <a:r>
              <a:rPr lang="en-MX"/>
              <a:t>l juego de la distribución de cerveza</a:t>
            </a:r>
          </a:p>
        </p:txBody>
      </p:sp>
      <p:pic>
        <p:nvPicPr>
          <p:cNvPr id="5" name="Content Placeholder 4">
            <a:extLst>
              <a:ext uri="{FF2B5EF4-FFF2-40B4-BE49-F238E27FC236}">
                <a16:creationId xmlns:a16="http://schemas.microsoft.com/office/drawing/2014/main" id="{5747EDB6-0EBD-EB4B-AD2E-E4E3A2E18438}"/>
              </a:ext>
            </a:extLst>
          </p:cNvPr>
          <p:cNvPicPr>
            <a:picLocks noGrp="1" noChangeAspect="1"/>
          </p:cNvPicPr>
          <p:nvPr>
            <p:ph idx="1"/>
          </p:nvPr>
        </p:nvPicPr>
        <p:blipFill>
          <a:blip r:embed="rId2"/>
          <a:stretch>
            <a:fillRect/>
          </a:stretch>
        </p:blipFill>
        <p:spPr>
          <a:xfrm>
            <a:off x="284223" y="2484217"/>
            <a:ext cx="7275906" cy="3179053"/>
          </a:xfrm>
        </p:spPr>
      </p:pic>
      <p:sp>
        <p:nvSpPr>
          <p:cNvPr id="4" name="TextBox 3">
            <a:extLst>
              <a:ext uri="{FF2B5EF4-FFF2-40B4-BE49-F238E27FC236}">
                <a16:creationId xmlns:a16="http://schemas.microsoft.com/office/drawing/2014/main" id="{E44CD37C-790F-7445-81B1-29DEEF7193BF}"/>
              </a:ext>
            </a:extLst>
          </p:cNvPr>
          <p:cNvSpPr txBox="1"/>
          <p:nvPr/>
        </p:nvSpPr>
        <p:spPr>
          <a:xfrm>
            <a:off x="7375260" y="2484217"/>
            <a:ext cx="4235548" cy="334860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a:t>El objetivo del juego es cumplir la demanda del consumidor</a:t>
            </a:r>
            <a:r>
              <a:rPr lang="en-MX" sz="1400"/>
              <a:t>, lo cual maximiza, ya sea directa o indirectamente, los ingresos de todos los agentes en la cadena.</a:t>
            </a:r>
          </a:p>
          <a:p>
            <a:pPr marL="0" indent="0">
              <a:buNone/>
            </a:pPr>
            <a:r>
              <a:rPr lang="es-MX" sz="1400"/>
              <a:t>El juego se</a:t>
            </a:r>
            <a:r>
              <a:rPr lang="en-MX" sz="1400"/>
              <a:t> utiliza como herramienta de aprendizaje en grandes escuelas de negocios, entre ellas el MIT, pues </a:t>
            </a:r>
            <a:r>
              <a:rPr lang="en-MX" sz="1400" b="1"/>
              <a:t>los humanos consistentemente fallan en encontrar el óptimo</a:t>
            </a:r>
            <a:r>
              <a:rPr lang="en-MX" sz="1400"/>
              <a:t> dada la tendencia a pensar en unidades y no en el sistema.</a:t>
            </a:r>
          </a:p>
          <a:p>
            <a:pPr marL="0" indent="0">
              <a:buNone/>
            </a:pPr>
            <a:r>
              <a:rPr lang="en-MX" sz="1400"/>
              <a:t>La versión básica del juego tiene </a:t>
            </a:r>
            <a:r>
              <a:rPr lang="en-MX" sz="1400" b="1"/>
              <a:t>demanda del consumidor estática </a:t>
            </a:r>
            <a:r>
              <a:rPr lang="es-MX" sz="1400"/>
              <a:t>(</a:t>
            </a:r>
            <a:r>
              <a:rPr lang="en-MX" sz="1400"/>
              <a:t>salvo un salto que mueve el nivel permanentemente</a:t>
            </a:r>
            <a:r>
              <a:rPr lang="es-MX" sz="1400"/>
              <a:t>)</a:t>
            </a:r>
            <a:r>
              <a:rPr lang="en-MX" sz="1400"/>
              <a:t>, y</a:t>
            </a:r>
            <a:r>
              <a:rPr lang="en-MX" sz="1400" b="1"/>
              <a:t> producción infinita </a:t>
            </a:r>
            <a:r>
              <a:rPr lang="es-MX" sz="1400" b="1"/>
              <a:t>de</a:t>
            </a:r>
            <a:r>
              <a:rPr lang="en-MX" sz="1400" b="1"/>
              <a:t> los campos </a:t>
            </a:r>
            <a:r>
              <a:rPr lang="en-MX" sz="1400"/>
              <a:t>(la fábrica puede pedir cebada en cualquier momento para producir cerveza).</a:t>
            </a:r>
          </a:p>
        </p:txBody>
      </p:sp>
    </p:spTree>
    <p:extLst>
      <p:ext uri="{BB962C8B-B14F-4D97-AF65-F5344CB8AC3E}">
        <p14:creationId xmlns:p14="http://schemas.microsoft.com/office/powerpoint/2010/main" val="797699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FF806-23D1-F74E-9D9B-91978FCD4A3D}"/>
              </a:ext>
            </a:extLst>
          </p:cNvPr>
          <p:cNvSpPr>
            <a:spLocks noGrp="1"/>
          </p:cNvSpPr>
          <p:nvPr>
            <p:ph type="title"/>
          </p:nvPr>
        </p:nvSpPr>
        <p:spPr/>
        <p:txBody>
          <a:bodyPr/>
          <a:lstStyle/>
          <a:p>
            <a:r>
              <a:rPr lang="es-ES" dirty="0"/>
              <a:t>¿</a:t>
            </a:r>
            <a:r>
              <a:rPr lang="en-MX"/>
              <a:t>por qué se vuelve complejo?</a:t>
            </a:r>
          </a:p>
        </p:txBody>
      </p:sp>
      <p:grpSp>
        <p:nvGrpSpPr>
          <p:cNvPr id="9" name="sticker">
            <a:extLst>
              <a:ext uri="{FF2B5EF4-FFF2-40B4-BE49-F238E27FC236}">
                <a16:creationId xmlns:a16="http://schemas.microsoft.com/office/drawing/2014/main" id="{2A58742F-7018-F849-92AB-D951DFEAAF3A}"/>
              </a:ext>
            </a:extLst>
          </p:cNvPr>
          <p:cNvGrpSpPr/>
          <p:nvPr/>
        </p:nvGrpSpPr>
        <p:grpSpPr>
          <a:xfrm>
            <a:off x="11083599" y="254000"/>
            <a:ext cx="854401" cy="148759"/>
            <a:chOff x="11070899" y="254000"/>
            <a:chExt cx="854401" cy="148759"/>
          </a:xfrm>
        </p:grpSpPr>
        <p:sp>
          <p:nvSpPr>
            <p:cNvPr id="4" name="StickerRectangle">
              <a:extLst>
                <a:ext uri="{FF2B5EF4-FFF2-40B4-BE49-F238E27FC236}">
                  <a16:creationId xmlns:a16="http://schemas.microsoft.com/office/drawing/2014/main" id="{4278A7A8-601C-9D44-B839-6954BE6D5927}"/>
                </a:ext>
              </a:extLst>
            </p:cNvPr>
            <p:cNvSpPr/>
            <p:nvPr/>
          </p:nvSpPr>
          <p:spPr>
            <a:xfrm>
              <a:off x="11070899" y="254000"/>
              <a:ext cx="854401" cy="148759"/>
            </a:xfrm>
            <a:prstGeom prst="leftRightArrow">
              <a:avLst>
                <a:gd name="adj1" fmla="val 10000000"/>
                <a:gd name="adj2" fmla="val 0"/>
              </a:avLst>
            </a:prstGeom>
            <a:noFill/>
            <a:ln w="22225" cap="rnd" cmpd="sng" algn="ctr">
              <a:noFill/>
              <a:prstDash val="solid"/>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22225" cap="rnd" cmpd="sng" algn="ctr">
                  <a:solidFill>
                    <a:srgbClr val="FFFFFF"/>
                  </a:solidFill>
                  <a:prstDash val="solid"/>
                </a14:hiddenLine>
              </a:ext>
            </a:extLst>
          </p:spPr>
          <p:style>
            <a:lnRef idx="2">
              <a:schemeClr val="accent1">
                <a:shade val="50000"/>
              </a:schemeClr>
            </a:lnRef>
            <a:fillRef idx="1">
              <a:schemeClr val="accent1"/>
            </a:fillRef>
            <a:effectRef idx="0">
              <a:schemeClr val="accent1"/>
            </a:effectRef>
            <a:fontRef idx="minor">
              <a:schemeClr val="lt1"/>
            </a:fontRef>
          </p:style>
          <p:txBody>
            <a:bodyPr wrap="none" lIns="38100" tIns="0" rIns="0" bIns="25400" rtlCol="0" anchor="t">
              <a:spAutoFit/>
            </a:bodyPr>
            <a:lstStyle/>
            <a:p>
              <a:pPr algn="r"/>
              <a:r>
                <a:rPr lang="en-US" sz="800" dirty="0">
                  <a:solidFill>
                    <a:srgbClr val="808080"/>
                  </a:solidFill>
                </a:rPr>
                <a:t>NO EXHAUSTIVO</a:t>
              </a:r>
              <a:endParaRPr lang="en-MX" sz="800">
                <a:solidFill>
                  <a:srgbClr val="808080"/>
                </a:solidFill>
              </a:endParaRPr>
            </a:p>
          </p:txBody>
        </p:sp>
        <p:cxnSp>
          <p:nvCxnSpPr>
            <p:cNvPr id="5" name="Straight Arrow Connector 4">
              <a:extLst>
                <a:ext uri="{FF2B5EF4-FFF2-40B4-BE49-F238E27FC236}">
                  <a16:creationId xmlns:a16="http://schemas.microsoft.com/office/drawing/2014/main" id="{CEF3115B-48DB-044B-9537-8AECC65F623B}"/>
                </a:ext>
              </a:extLst>
            </p:cNvPr>
            <p:cNvCxnSpPr>
              <a:cxnSpLocks/>
              <a:stCxn id="4" idx="6"/>
              <a:endCxn id="4" idx="4"/>
            </p:cNvCxnSpPr>
            <p:nvPr/>
          </p:nvCxnSpPr>
          <p:spPr>
            <a:xfrm flipH="1">
              <a:off x="11070899" y="402759"/>
              <a:ext cx="854401" cy="0"/>
            </a:xfrm>
            <a:prstGeom prst="straightConnector1">
              <a:avLst/>
            </a:prstGeom>
            <a:ln w="19050">
              <a:solidFill>
                <a:srgbClr val="808080"/>
              </a:solidFill>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B4D66BDD-A6AF-5E4C-A91E-E3CB3FC6BF3E}"/>
                </a:ext>
              </a:extLst>
            </p:cNvPr>
            <p:cNvCxnSpPr>
              <a:cxnSpLocks/>
              <a:stCxn id="4" idx="2"/>
              <a:endCxn id="4" idx="4"/>
            </p:cNvCxnSpPr>
            <p:nvPr/>
          </p:nvCxnSpPr>
          <p:spPr>
            <a:xfrm>
              <a:off x="11070899" y="254000"/>
              <a:ext cx="0" cy="148759"/>
            </a:xfrm>
            <a:prstGeom prst="straightConnector1">
              <a:avLst/>
            </a:prstGeom>
            <a:ln>
              <a:solidFill>
                <a:srgbClr val="808080"/>
              </a:solidFill>
            </a:ln>
          </p:spPr>
          <p:style>
            <a:lnRef idx="1">
              <a:schemeClr val="accent1"/>
            </a:lnRef>
            <a:fillRef idx="0">
              <a:schemeClr val="accent1"/>
            </a:fillRef>
            <a:effectRef idx="0">
              <a:schemeClr val="accent1"/>
            </a:effectRef>
            <a:fontRef idx="minor">
              <a:schemeClr val="tx1"/>
            </a:fontRef>
          </p:style>
        </p:cxnSp>
      </p:grpSp>
      <p:grpSp>
        <p:nvGrpSpPr>
          <p:cNvPr id="3" name="Group 2">
            <a:extLst>
              <a:ext uri="{FF2B5EF4-FFF2-40B4-BE49-F238E27FC236}">
                <a16:creationId xmlns:a16="http://schemas.microsoft.com/office/drawing/2014/main" id="{459FADA4-6501-F947-B7AC-3BB72DEFA176}"/>
              </a:ext>
            </a:extLst>
          </p:cNvPr>
          <p:cNvGrpSpPr/>
          <p:nvPr/>
        </p:nvGrpSpPr>
        <p:grpSpPr>
          <a:xfrm>
            <a:off x="640258" y="2159661"/>
            <a:ext cx="4680940" cy="1925872"/>
            <a:chOff x="640258" y="2159661"/>
            <a:chExt cx="4680940" cy="1925872"/>
          </a:xfrm>
        </p:grpSpPr>
        <p:grpSp>
          <p:nvGrpSpPr>
            <p:cNvPr id="16" name="Group 15">
              <a:extLst>
                <a:ext uri="{FF2B5EF4-FFF2-40B4-BE49-F238E27FC236}">
                  <a16:creationId xmlns:a16="http://schemas.microsoft.com/office/drawing/2014/main" id="{C663A090-C657-144F-BF03-B197531912C0}"/>
                </a:ext>
              </a:extLst>
            </p:cNvPr>
            <p:cNvGrpSpPr/>
            <p:nvPr/>
          </p:nvGrpSpPr>
          <p:grpSpPr>
            <a:xfrm>
              <a:off x="1951869" y="2159661"/>
              <a:ext cx="2057719" cy="1048389"/>
              <a:chOff x="1070348" y="2159661"/>
              <a:chExt cx="2057719" cy="1048389"/>
            </a:xfrm>
          </p:grpSpPr>
          <p:sp>
            <p:nvSpPr>
              <p:cNvPr id="10" name="Oval 9">
                <a:extLst>
                  <a:ext uri="{FF2B5EF4-FFF2-40B4-BE49-F238E27FC236}">
                    <a16:creationId xmlns:a16="http://schemas.microsoft.com/office/drawing/2014/main" id="{B4463245-9797-6F44-8B9A-775F525921C6}"/>
                  </a:ext>
                </a:extLst>
              </p:cNvPr>
              <p:cNvSpPr/>
              <p:nvPr/>
            </p:nvSpPr>
            <p:spPr>
              <a:xfrm>
                <a:off x="1928796" y="2159661"/>
                <a:ext cx="340822" cy="3382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MX" sz="1600"/>
                  <a:t>A</a:t>
                </a:r>
              </a:p>
            </p:txBody>
          </p:sp>
          <p:sp>
            <p:nvSpPr>
              <p:cNvPr id="15" name="TextBox 14">
                <a:extLst>
                  <a:ext uri="{FF2B5EF4-FFF2-40B4-BE49-F238E27FC236}">
                    <a16:creationId xmlns:a16="http://schemas.microsoft.com/office/drawing/2014/main" id="{5B1F7044-00CC-1948-89D6-126251146DBD}"/>
                  </a:ext>
                </a:extLst>
              </p:cNvPr>
              <p:cNvSpPr txBox="1">
                <a:spLocks/>
              </p:cNvSpPr>
              <p:nvPr/>
            </p:nvSpPr>
            <p:spPr>
              <a:xfrm>
                <a:off x="1070348" y="2623275"/>
                <a:ext cx="2057719" cy="584775"/>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600" b="1"/>
                  <a:t>Almacenamiento y sus costos</a:t>
                </a:r>
              </a:p>
            </p:txBody>
          </p:sp>
        </p:grpSp>
        <p:sp>
          <p:nvSpPr>
            <p:cNvPr id="18" name="TextBox 17">
              <a:extLst>
                <a:ext uri="{FF2B5EF4-FFF2-40B4-BE49-F238E27FC236}">
                  <a16:creationId xmlns:a16="http://schemas.microsoft.com/office/drawing/2014/main" id="{5315BC5D-3BB0-2540-A848-F02CD071989A}"/>
                </a:ext>
              </a:extLst>
            </p:cNvPr>
            <p:cNvSpPr txBox="1">
              <a:spLocks/>
            </p:cNvSpPr>
            <p:nvPr/>
          </p:nvSpPr>
          <p:spPr>
            <a:xfrm>
              <a:off x="640258" y="3254536"/>
              <a:ext cx="4680940" cy="83099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just">
                <a:buNone/>
              </a:pPr>
              <a:r>
                <a:rPr lang="en-MX" sz="1200"/>
                <a:t>Conservar inventario en el almacén permite tener inventario de seguridad para cubrir las variaciones diarias</a:t>
              </a:r>
              <a:r>
                <a:rPr lang="es-MX" sz="1200"/>
                <a:t> y para</a:t>
              </a:r>
              <a:r>
                <a:rPr lang="en-MX" sz="1200"/>
                <a:t> cubrir la demanda del consumidor en periodos en los que no existe producción por parte de los campos.</a:t>
              </a:r>
            </a:p>
          </p:txBody>
        </p:sp>
      </p:grpSp>
      <p:grpSp>
        <p:nvGrpSpPr>
          <p:cNvPr id="7" name="Group 6">
            <a:extLst>
              <a:ext uri="{FF2B5EF4-FFF2-40B4-BE49-F238E27FC236}">
                <a16:creationId xmlns:a16="http://schemas.microsoft.com/office/drawing/2014/main" id="{C3B9C1E3-EEAB-5344-801B-11F130B81721}"/>
              </a:ext>
            </a:extLst>
          </p:cNvPr>
          <p:cNvGrpSpPr/>
          <p:nvPr/>
        </p:nvGrpSpPr>
        <p:grpSpPr>
          <a:xfrm>
            <a:off x="533943" y="4280573"/>
            <a:ext cx="4787255" cy="1646593"/>
            <a:chOff x="533943" y="4280573"/>
            <a:chExt cx="4787255" cy="1646593"/>
          </a:xfrm>
        </p:grpSpPr>
        <p:grpSp>
          <p:nvGrpSpPr>
            <p:cNvPr id="17" name="Group 16">
              <a:extLst>
                <a:ext uri="{FF2B5EF4-FFF2-40B4-BE49-F238E27FC236}">
                  <a16:creationId xmlns:a16="http://schemas.microsoft.com/office/drawing/2014/main" id="{F321352A-F1F1-8B4A-BEB4-B05B40AFD3E3}"/>
                </a:ext>
              </a:extLst>
            </p:cNvPr>
            <p:cNvGrpSpPr/>
            <p:nvPr/>
          </p:nvGrpSpPr>
          <p:grpSpPr>
            <a:xfrm>
              <a:off x="1675888" y="4499960"/>
              <a:ext cx="2609680" cy="737499"/>
              <a:chOff x="4676313" y="2347440"/>
              <a:chExt cx="2609680" cy="737499"/>
            </a:xfrm>
          </p:grpSpPr>
          <p:sp>
            <p:nvSpPr>
              <p:cNvPr id="11" name="Oval 10">
                <a:extLst>
                  <a:ext uri="{FF2B5EF4-FFF2-40B4-BE49-F238E27FC236}">
                    <a16:creationId xmlns:a16="http://schemas.microsoft.com/office/drawing/2014/main" id="{43FCC64D-F441-B543-9B77-B1C12AF21289}"/>
                  </a:ext>
                </a:extLst>
              </p:cNvPr>
              <p:cNvSpPr/>
              <p:nvPr/>
            </p:nvSpPr>
            <p:spPr>
              <a:xfrm>
                <a:off x="5810742" y="2347440"/>
                <a:ext cx="340822" cy="3382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MX" sz="1600"/>
                  <a:t>B</a:t>
                </a:r>
              </a:p>
            </p:txBody>
          </p:sp>
          <p:sp>
            <p:nvSpPr>
              <p:cNvPr id="14" name="TextBox 13">
                <a:extLst>
                  <a:ext uri="{FF2B5EF4-FFF2-40B4-BE49-F238E27FC236}">
                    <a16:creationId xmlns:a16="http://schemas.microsoft.com/office/drawing/2014/main" id="{01AAC136-8EF3-D746-9B47-917A7E784DA8}"/>
                  </a:ext>
                </a:extLst>
              </p:cNvPr>
              <p:cNvSpPr txBox="1">
                <a:spLocks/>
              </p:cNvSpPr>
              <p:nvPr/>
            </p:nvSpPr>
            <p:spPr>
              <a:xfrm>
                <a:off x="4676313" y="2746385"/>
                <a:ext cx="2609680" cy="33855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600" b="1"/>
                  <a:t>Información incompleta</a:t>
                </a:r>
              </a:p>
            </p:txBody>
          </p:sp>
        </p:grpSp>
        <p:sp>
          <p:nvSpPr>
            <p:cNvPr id="19" name="TextBox 18">
              <a:extLst>
                <a:ext uri="{FF2B5EF4-FFF2-40B4-BE49-F238E27FC236}">
                  <a16:creationId xmlns:a16="http://schemas.microsoft.com/office/drawing/2014/main" id="{C2BC4991-980C-C54A-A8DB-1859A92B6AC1}"/>
                </a:ext>
              </a:extLst>
            </p:cNvPr>
            <p:cNvSpPr txBox="1">
              <a:spLocks/>
            </p:cNvSpPr>
            <p:nvPr/>
          </p:nvSpPr>
          <p:spPr>
            <a:xfrm>
              <a:off x="640258" y="5298144"/>
              <a:ext cx="4680940" cy="629022"/>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just">
                <a:buNone/>
              </a:pPr>
              <a:r>
                <a:rPr lang="en-MX" sz="1200"/>
                <a:t>Ningún agente tiene visibilidad del mundo completo, solamente </a:t>
              </a:r>
              <a:r>
                <a:rPr lang="es-MX" sz="1200"/>
                <a:t>se </a:t>
              </a:r>
              <a:r>
                <a:rPr lang="en-MX" sz="1200"/>
                <a:t>cuenta con información acerca de la demanda del agente inferior y </a:t>
              </a:r>
              <a:r>
                <a:rPr lang="es-MX" sz="1200"/>
                <a:t>sobre </a:t>
              </a:r>
              <a:r>
                <a:rPr lang="en-MX" sz="1200"/>
                <a:t>si el agente superior cubrió la cantidad demandada.</a:t>
              </a:r>
            </a:p>
          </p:txBody>
        </p:sp>
        <p:sp>
          <p:nvSpPr>
            <p:cNvPr id="21" name="Oval 20">
              <a:extLst>
                <a:ext uri="{FF2B5EF4-FFF2-40B4-BE49-F238E27FC236}">
                  <a16:creationId xmlns:a16="http://schemas.microsoft.com/office/drawing/2014/main" id="{B2CD952D-B5D5-EB43-AF6B-61B99A197B1F}"/>
                </a:ext>
              </a:extLst>
            </p:cNvPr>
            <p:cNvSpPr/>
            <p:nvPr/>
          </p:nvSpPr>
          <p:spPr>
            <a:xfrm>
              <a:off x="533943" y="4280573"/>
              <a:ext cx="212630" cy="211921"/>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MX" sz="1600"/>
                <a:t>+</a:t>
              </a:r>
            </a:p>
          </p:txBody>
        </p:sp>
      </p:grpSp>
      <p:grpSp>
        <p:nvGrpSpPr>
          <p:cNvPr id="8" name="Group 7">
            <a:extLst>
              <a:ext uri="{FF2B5EF4-FFF2-40B4-BE49-F238E27FC236}">
                <a16:creationId xmlns:a16="http://schemas.microsoft.com/office/drawing/2014/main" id="{D2C5A660-C06F-874C-BAE4-23193768CA47}"/>
              </a:ext>
            </a:extLst>
          </p:cNvPr>
          <p:cNvGrpSpPr/>
          <p:nvPr/>
        </p:nvGrpSpPr>
        <p:grpSpPr>
          <a:xfrm>
            <a:off x="5827443" y="2159661"/>
            <a:ext cx="5642656" cy="4233435"/>
            <a:chOff x="5827443" y="2159661"/>
            <a:chExt cx="5642656" cy="4233435"/>
          </a:xfrm>
        </p:grpSpPr>
        <p:sp>
          <p:nvSpPr>
            <p:cNvPr id="12" name="Oval 11">
              <a:extLst>
                <a:ext uri="{FF2B5EF4-FFF2-40B4-BE49-F238E27FC236}">
                  <a16:creationId xmlns:a16="http://schemas.microsoft.com/office/drawing/2014/main" id="{6872465C-EFE3-9B44-94DB-1E3BCC37B9F1}"/>
                </a:ext>
              </a:extLst>
            </p:cNvPr>
            <p:cNvSpPr/>
            <p:nvPr/>
          </p:nvSpPr>
          <p:spPr>
            <a:xfrm>
              <a:off x="8959218" y="2159661"/>
              <a:ext cx="340822" cy="33826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C</a:t>
              </a:r>
              <a:endParaRPr lang="en-MX" sz="1600"/>
            </a:p>
          </p:txBody>
        </p:sp>
        <p:sp>
          <p:nvSpPr>
            <p:cNvPr id="13" name="TextBox 12">
              <a:extLst>
                <a:ext uri="{FF2B5EF4-FFF2-40B4-BE49-F238E27FC236}">
                  <a16:creationId xmlns:a16="http://schemas.microsoft.com/office/drawing/2014/main" id="{3D14FB70-90CA-E04C-BC1F-986922D50942}"/>
                </a:ext>
              </a:extLst>
            </p:cNvPr>
            <p:cNvSpPr txBox="1"/>
            <p:nvPr/>
          </p:nvSpPr>
          <p:spPr>
            <a:xfrm>
              <a:off x="8203348" y="2672906"/>
              <a:ext cx="1852562" cy="33855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600" b="1"/>
                <a:t>Efecto látigo</a:t>
              </a:r>
            </a:p>
          </p:txBody>
        </p:sp>
        <p:sp>
          <p:nvSpPr>
            <p:cNvPr id="20" name="TextBox 19">
              <a:extLst>
                <a:ext uri="{FF2B5EF4-FFF2-40B4-BE49-F238E27FC236}">
                  <a16:creationId xmlns:a16="http://schemas.microsoft.com/office/drawing/2014/main" id="{978363A1-A841-0342-94C6-7EFFAB9C9C1B}"/>
                </a:ext>
              </a:extLst>
            </p:cNvPr>
            <p:cNvSpPr txBox="1">
              <a:spLocks/>
            </p:cNvSpPr>
            <p:nvPr/>
          </p:nvSpPr>
          <p:spPr>
            <a:xfrm>
              <a:off x="6789159" y="3254536"/>
              <a:ext cx="4680940" cy="629022"/>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just">
                <a:buNone/>
              </a:pPr>
              <a:r>
                <a:rPr lang="en-MX" sz="1200"/>
                <a:t>La varianza en la información</a:t>
              </a:r>
              <a:r>
                <a:rPr lang="es-MX" sz="1200"/>
                <a:t>, </a:t>
              </a:r>
              <a:r>
                <a:rPr lang="en-MX" sz="1200"/>
                <a:t>al estar lejos del consumidor, aunad</a:t>
              </a:r>
              <a:r>
                <a:rPr lang="es-MX" sz="1200"/>
                <a:t>a</a:t>
              </a:r>
              <a:r>
                <a:rPr lang="en-MX" sz="1200"/>
                <a:t> al efecto acumulado del inventario de seguridad, causa un comportamiento comúnmente llamado efecto látigo.</a:t>
              </a:r>
            </a:p>
          </p:txBody>
        </p:sp>
        <p:sp>
          <p:nvSpPr>
            <p:cNvPr id="22" name="Oval 21">
              <a:extLst>
                <a:ext uri="{FF2B5EF4-FFF2-40B4-BE49-F238E27FC236}">
                  <a16:creationId xmlns:a16="http://schemas.microsoft.com/office/drawing/2014/main" id="{F2E16990-7710-2342-A052-7BF1BE04C26A}"/>
                </a:ext>
              </a:extLst>
            </p:cNvPr>
            <p:cNvSpPr/>
            <p:nvPr/>
          </p:nvSpPr>
          <p:spPr>
            <a:xfrm>
              <a:off x="5827443" y="4280573"/>
              <a:ext cx="212630" cy="211921"/>
            </a:xfrm>
            <a:prstGeom prst="ellipse">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MX" sz="1600"/>
                <a:t>=</a:t>
              </a:r>
            </a:p>
          </p:txBody>
        </p:sp>
        <p:pic>
          <p:nvPicPr>
            <p:cNvPr id="1026" name="Picture 2">
              <a:extLst>
                <a:ext uri="{FF2B5EF4-FFF2-40B4-BE49-F238E27FC236}">
                  <a16:creationId xmlns:a16="http://schemas.microsoft.com/office/drawing/2014/main" id="{D2414C21-6FCA-CD41-AB38-EDB9D8DAA70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42127" y="5017096"/>
              <a:ext cx="733517" cy="73351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992C6CA8-29F9-EB4F-9E88-512C17BA0AB7}"/>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1073" r="29352"/>
            <a:stretch/>
          </p:blipFill>
          <p:spPr bwMode="auto">
            <a:xfrm flipH="1">
              <a:off x="7860032" y="4865349"/>
              <a:ext cx="3284410" cy="1062615"/>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a:extLst>
                <a:ext uri="{FF2B5EF4-FFF2-40B4-BE49-F238E27FC236}">
                  <a16:creationId xmlns:a16="http://schemas.microsoft.com/office/drawing/2014/main" id="{8D04F2EA-9406-B748-91D0-79E5147491DA}"/>
                </a:ext>
              </a:extLst>
            </p:cNvPr>
            <p:cNvSpPr txBox="1">
              <a:spLocks/>
            </p:cNvSpPr>
            <p:nvPr/>
          </p:nvSpPr>
          <p:spPr>
            <a:xfrm>
              <a:off x="8140001" y="4430498"/>
              <a:ext cx="850528" cy="276075"/>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00" b="1"/>
                <a:t>Menudeo</a:t>
              </a:r>
            </a:p>
          </p:txBody>
        </p:sp>
        <p:sp>
          <p:nvSpPr>
            <p:cNvPr id="27" name="TextBox 26">
              <a:extLst>
                <a:ext uri="{FF2B5EF4-FFF2-40B4-BE49-F238E27FC236}">
                  <a16:creationId xmlns:a16="http://schemas.microsoft.com/office/drawing/2014/main" id="{80643646-B772-B847-8EA9-123617D9B441}"/>
                </a:ext>
              </a:extLst>
            </p:cNvPr>
            <p:cNvSpPr txBox="1">
              <a:spLocks/>
            </p:cNvSpPr>
            <p:nvPr/>
          </p:nvSpPr>
          <p:spPr>
            <a:xfrm>
              <a:off x="10326817" y="5686917"/>
              <a:ext cx="916763" cy="276075"/>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00" b="1"/>
                <a:t>Fábrica</a:t>
              </a:r>
            </a:p>
          </p:txBody>
        </p:sp>
        <p:sp>
          <p:nvSpPr>
            <p:cNvPr id="28" name="TextBox 27">
              <a:extLst>
                <a:ext uri="{FF2B5EF4-FFF2-40B4-BE49-F238E27FC236}">
                  <a16:creationId xmlns:a16="http://schemas.microsoft.com/office/drawing/2014/main" id="{F397AB9C-47D2-E340-BB07-877F206354EE}"/>
                </a:ext>
              </a:extLst>
            </p:cNvPr>
            <p:cNvSpPr txBox="1">
              <a:spLocks/>
            </p:cNvSpPr>
            <p:nvPr/>
          </p:nvSpPr>
          <p:spPr>
            <a:xfrm>
              <a:off x="9380119" y="4430498"/>
              <a:ext cx="1328720" cy="276075"/>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00" b="1"/>
                <a:t>Almacén regional</a:t>
              </a:r>
            </a:p>
          </p:txBody>
        </p:sp>
        <p:sp>
          <p:nvSpPr>
            <p:cNvPr id="29" name="TextBox 28">
              <a:extLst>
                <a:ext uri="{FF2B5EF4-FFF2-40B4-BE49-F238E27FC236}">
                  <a16:creationId xmlns:a16="http://schemas.microsoft.com/office/drawing/2014/main" id="{FC73EBC2-F640-5448-9F6F-292941828A3A}"/>
                </a:ext>
              </a:extLst>
            </p:cNvPr>
            <p:cNvSpPr txBox="1">
              <a:spLocks/>
            </p:cNvSpPr>
            <p:nvPr/>
          </p:nvSpPr>
          <p:spPr>
            <a:xfrm>
              <a:off x="8856051" y="5686917"/>
              <a:ext cx="916763" cy="276075"/>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00" b="1"/>
                <a:t>Mayoreo</a:t>
              </a:r>
            </a:p>
          </p:txBody>
        </p:sp>
        <p:sp>
          <p:nvSpPr>
            <p:cNvPr id="30" name="TextBox 29">
              <a:extLst>
                <a:ext uri="{FF2B5EF4-FFF2-40B4-BE49-F238E27FC236}">
                  <a16:creationId xmlns:a16="http://schemas.microsoft.com/office/drawing/2014/main" id="{2DB49510-F616-DB45-8F34-DE19C3AD8C55}"/>
                </a:ext>
              </a:extLst>
            </p:cNvPr>
            <p:cNvSpPr txBox="1">
              <a:spLocks/>
            </p:cNvSpPr>
            <p:nvPr/>
          </p:nvSpPr>
          <p:spPr>
            <a:xfrm>
              <a:off x="8025415" y="4685627"/>
              <a:ext cx="1186952" cy="444315"/>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00"/>
                <a:t>Predice la demanda del consumidor</a:t>
              </a:r>
            </a:p>
          </p:txBody>
        </p:sp>
        <p:sp>
          <p:nvSpPr>
            <p:cNvPr id="31" name="TextBox 30">
              <a:extLst>
                <a:ext uri="{FF2B5EF4-FFF2-40B4-BE49-F238E27FC236}">
                  <a16:creationId xmlns:a16="http://schemas.microsoft.com/office/drawing/2014/main" id="{5B364BF7-7589-1A4D-85A2-0E29B674A905}"/>
                </a:ext>
              </a:extLst>
            </p:cNvPr>
            <p:cNvSpPr txBox="1">
              <a:spLocks/>
            </p:cNvSpPr>
            <p:nvPr/>
          </p:nvSpPr>
          <p:spPr>
            <a:xfrm>
              <a:off x="8753382" y="5964543"/>
              <a:ext cx="1122101" cy="153878"/>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00"/>
                <a:t>Ordena a granel</a:t>
              </a:r>
            </a:p>
          </p:txBody>
        </p:sp>
        <p:sp>
          <p:nvSpPr>
            <p:cNvPr id="32" name="TextBox 31">
              <a:extLst>
                <a:ext uri="{FF2B5EF4-FFF2-40B4-BE49-F238E27FC236}">
                  <a16:creationId xmlns:a16="http://schemas.microsoft.com/office/drawing/2014/main" id="{B51C4A67-60D3-E247-9EC0-271E1E183A6B}"/>
                </a:ext>
              </a:extLst>
            </p:cNvPr>
            <p:cNvSpPr txBox="1">
              <a:spLocks/>
            </p:cNvSpPr>
            <p:nvPr/>
          </p:nvSpPr>
          <p:spPr>
            <a:xfrm>
              <a:off x="9302589" y="4685626"/>
              <a:ext cx="1483780" cy="444316"/>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00"/>
                <a:t>Busca tener inventario de seguridad</a:t>
              </a:r>
            </a:p>
          </p:txBody>
        </p:sp>
        <p:sp>
          <p:nvSpPr>
            <p:cNvPr id="33" name="TextBox 32">
              <a:extLst>
                <a:ext uri="{FF2B5EF4-FFF2-40B4-BE49-F238E27FC236}">
                  <a16:creationId xmlns:a16="http://schemas.microsoft.com/office/drawing/2014/main" id="{51C0E93A-4628-304F-B7F8-E7DC38FF4A72}"/>
                </a:ext>
              </a:extLst>
            </p:cNvPr>
            <p:cNvSpPr txBox="1">
              <a:spLocks/>
            </p:cNvSpPr>
            <p:nvPr/>
          </p:nvSpPr>
          <p:spPr>
            <a:xfrm>
              <a:off x="10118055" y="5964543"/>
              <a:ext cx="1334287" cy="428553"/>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00"/>
                <a:t>Quiere asegurar economías de escala, produce más</a:t>
              </a:r>
            </a:p>
          </p:txBody>
        </p:sp>
        <p:sp>
          <p:nvSpPr>
            <p:cNvPr id="34" name="TextBox 33">
              <a:extLst>
                <a:ext uri="{FF2B5EF4-FFF2-40B4-BE49-F238E27FC236}">
                  <a16:creationId xmlns:a16="http://schemas.microsoft.com/office/drawing/2014/main" id="{24D4B8E1-E316-8148-AD0A-8AF7709B17D1}"/>
                </a:ext>
              </a:extLst>
            </p:cNvPr>
            <p:cNvSpPr txBox="1">
              <a:spLocks/>
            </p:cNvSpPr>
            <p:nvPr/>
          </p:nvSpPr>
          <p:spPr>
            <a:xfrm>
              <a:off x="6800599" y="4110458"/>
              <a:ext cx="647605" cy="276075"/>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00">
                  <a:solidFill>
                    <a:schemeClr val="accent4"/>
                  </a:solidFill>
                </a:rPr>
                <a:t>Ejemplo</a:t>
              </a:r>
            </a:p>
          </p:txBody>
        </p:sp>
      </p:grpSp>
    </p:spTree>
    <p:extLst>
      <p:ext uri="{BB962C8B-B14F-4D97-AF65-F5344CB8AC3E}">
        <p14:creationId xmlns:p14="http://schemas.microsoft.com/office/powerpoint/2010/main" val="781115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917395-4EA0-DB44-879B-80066FDD9470}"/>
              </a:ext>
            </a:extLst>
          </p:cNvPr>
          <p:cNvSpPr>
            <a:spLocks noGrp="1"/>
          </p:cNvSpPr>
          <p:nvPr>
            <p:ph type="title"/>
          </p:nvPr>
        </p:nvSpPr>
        <p:spPr/>
        <p:txBody>
          <a:bodyPr/>
          <a:lstStyle/>
          <a:p>
            <a:r>
              <a:rPr lang="en-US" dirty="0"/>
              <a:t>D</a:t>
            </a:r>
            <a:r>
              <a:rPr lang="en-MX" dirty="0"/>
              <a:t>emanda realista  y oferta realista</a:t>
            </a:r>
          </a:p>
        </p:txBody>
      </p:sp>
      <p:pic>
        <p:nvPicPr>
          <p:cNvPr id="5" name="Content Placeholder 4">
            <a:extLst>
              <a:ext uri="{FF2B5EF4-FFF2-40B4-BE49-F238E27FC236}">
                <a16:creationId xmlns:a16="http://schemas.microsoft.com/office/drawing/2014/main" id="{08151AA4-2434-C74E-8488-8F26CCC8AA97}"/>
              </a:ext>
            </a:extLst>
          </p:cNvPr>
          <p:cNvPicPr>
            <a:picLocks noGrp="1" noChangeAspect="1"/>
          </p:cNvPicPr>
          <p:nvPr>
            <p:ph idx="1"/>
          </p:nvPr>
        </p:nvPicPr>
        <p:blipFill rotWithShape="1">
          <a:blip r:embed="rId3"/>
          <a:srcRect l="1174" t="4581" b="6003"/>
          <a:stretch/>
        </p:blipFill>
        <p:spPr>
          <a:xfrm>
            <a:off x="628530" y="2810959"/>
            <a:ext cx="5467469" cy="2961478"/>
          </a:xfrm>
        </p:spPr>
      </p:pic>
      <p:sp>
        <p:nvSpPr>
          <p:cNvPr id="3" name="TextBox 2">
            <a:extLst>
              <a:ext uri="{FF2B5EF4-FFF2-40B4-BE49-F238E27FC236}">
                <a16:creationId xmlns:a16="http://schemas.microsoft.com/office/drawing/2014/main" id="{F8D03447-51E6-544D-84B8-DA8253AC666E}"/>
              </a:ext>
            </a:extLst>
          </p:cNvPr>
          <p:cNvSpPr txBox="1"/>
          <p:nvPr/>
        </p:nvSpPr>
        <p:spPr>
          <a:xfrm>
            <a:off x="7571938" y="2012463"/>
            <a:ext cx="2793178" cy="47705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spcBef>
                <a:spcPts val="0"/>
              </a:spcBef>
              <a:spcAft>
                <a:spcPts val="0"/>
              </a:spcAft>
              <a:buNone/>
            </a:pPr>
            <a:r>
              <a:rPr lang="en-MX" sz="1400" b="1" dirty="0"/>
              <a:t>Producción anual de cebada</a:t>
            </a:r>
          </a:p>
          <a:p>
            <a:pPr marL="0" indent="0" algn="ctr">
              <a:spcBef>
                <a:spcPts val="0"/>
              </a:spcBef>
              <a:spcAft>
                <a:spcPts val="0"/>
              </a:spcAft>
              <a:buNone/>
            </a:pPr>
            <a:r>
              <a:rPr lang="en-MX" sz="1100" dirty="0"/>
              <a:t>Producción concentrada en Agosto</a:t>
            </a:r>
          </a:p>
        </p:txBody>
      </p:sp>
      <p:sp>
        <p:nvSpPr>
          <p:cNvPr id="7" name="TextBox 6">
            <a:extLst>
              <a:ext uri="{FF2B5EF4-FFF2-40B4-BE49-F238E27FC236}">
                <a16:creationId xmlns:a16="http://schemas.microsoft.com/office/drawing/2014/main" id="{ACBDABDD-7AE8-264E-88CA-E687ADAA6AE9}"/>
              </a:ext>
            </a:extLst>
          </p:cNvPr>
          <p:cNvSpPr txBox="1"/>
          <p:nvPr/>
        </p:nvSpPr>
        <p:spPr>
          <a:xfrm>
            <a:off x="2104434" y="2012462"/>
            <a:ext cx="2450726" cy="47705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spcBef>
                <a:spcPts val="0"/>
              </a:spcBef>
              <a:spcAft>
                <a:spcPts val="0"/>
              </a:spcAft>
              <a:buNone/>
            </a:pPr>
            <a:r>
              <a:rPr lang="en-MX" sz="1400" b="1" dirty="0"/>
              <a:t>Demanda anual de cerveza</a:t>
            </a:r>
          </a:p>
          <a:p>
            <a:pPr marL="0" indent="0" algn="ctr">
              <a:spcBef>
                <a:spcPts val="0"/>
              </a:spcBef>
              <a:spcAft>
                <a:spcPts val="0"/>
              </a:spcAft>
              <a:buNone/>
            </a:pPr>
            <a:r>
              <a:rPr lang="en-MX" sz="1100" dirty="0"/>
              <a:t>Picos en fines de semana y fin de año</a:t>
            </a:r>
          </a:p>
        </p:txBody>
      </p:sp>
      <p:sp>
        <p:nvSpPr>
          <p:cNvPr id="9" name="TextBox 8">
            <a:extLst>
              <a:ext uri="{FF2B5EF4-FFF2-40B4-BE49-F238E27FC236}">
                <a16:creationId xmlns:a16="http://schemas.microsoft.com/office/drawing/2014/main" id="{6ACB9496-380B-A94E-989B-008B881D598A}"/>
              </a:ext>
            </a:extLst>
          </p:cNvPr>
          <p:cNvSpPr txBox="1"/>
          <p:nvPr/>
        </p:nvSpPr>
        <p:spPr>
          <a:xfrm>
            <a:off x="581192" y="6416695"/>
            <a:ext cx="11029616" cy="369332"/>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just">
              <a:spcBef>
                <a:spcPts val="0"/>
              </a:spcBef>
              <a:spcAft>
                <a:spcPts val="0"/>
              </a:spcAft>
              <a:buNone/>
            </a:pPr>
            <a:r>
              <a:rPr lang="en-MX" sz="900" dirty="0"/>
              <a:t>Fuentes: 	</a:t>
            </a:r>
            <a:r>
              <a:rPr lang="en-US" sz="900" dirty="0"/>
              <a:t>Lydia Saad. Beer is Americans’ adult beverage of choice this year. 2014</a:t>
            </a:r>
            <a:endParaRPr lang="en-MX" sz="900" dirty="0"/>
          </a:p>
          <a:p>
            <a:pPr marL="0" indent="0" algn="just">
              <a:spcBef>
                <a:spcPts val="0"/>
              </a:spcBef>
              <a:spcAft>
                <a:spcPts val="0"/>
              </a:spcAft>
              <a:buNone/>
            </a:pPr>
            <a:r>
              <a:rPr lang="en-US" sz="900" dirty="0"/>
              <a:t>	United States Department of Agriculture. Field crops usual planting and harvesting dates, Agricultural Handbook, 2010</a:t>
            </a:r>
            <a:endParaRPr lang="en-MX" sz="900" dirty="0"/>
          </a:p>
        </p:txBody>
      </p:sp>
      <p:grpSp>
        <p:nvGrpSpPr>
          <p:cNvPr id="16" name="Group 15">
            <a:extLst>
              <a:ext uri="{FF2B5EF4-FFF2-40B4-BE49-F238E27FC236}">
                <a16:creationId xmlns:a16="http://schemas.microsoft.com/office/drawing/2014/main" id="{123BA37D-AED4-A34B-8FB6-F08962649A1E}"/>
              </a:ext>
            </a:extLst>
          </p:cNvPr>
          <p:cNvGrpSpPr/>
          <p:nvPr/>
        </p:nvGrpSpPr>
        <p:grpSpPr>
          <a:xfrm>
            <a:off x="1003819" y="3488928"/>
            <a:ext cx="4788131" cy="1594347"/>
            <a:chOff x="1003819" y="3330634"/>
            <a:chExt cx="4788131" cy="1594347"/>
          </a:xfrm>
        </p:grpSpPr>
        <p:sp>
          <p:nvSpPr>
            <p:cNvPr id="4" name="Rectangle 3">
              <a:extLst>
                <a:ext uri="{FF2B5EF4-FFF2-40B4-BE49-F238E27FC236}">
                  <a16:creationId xmlns:a16="http://schemas.microsoft.com/office/drawing/2014/main" id="{2CA24EC9-13EA-7F4A-AA7B-83E0F79BB116}"/>
                </a:ext>
              </a:extLst>
            </p:cNvPr>
            <p:cNvSpPr/>
            <p:nvPr/>
          </p:nvSpPr>
          <p:spPr>
            <a:xfrm>
              <a:off x="1003819" y="3330634"/>
              <a:ext cx="4788131" cy="775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10" name="Rectangle 9">
              <a:extLst>
                <a:ext uri="{FF2B5EF4-FFF2-40B4-BE49-F238E27FC236}">
                  <a16:creationId xmlns:a16="http://schemas.microsoft.com/office/drawing/2014/main" id="{FA8DCADB-965E-F047-A03B-C27F16028D95}"/>
                </a:ext>
              </a:extLst>
            </p:cNvPr>
            <p:cNvSpPr/>
            <p:nvPr/>
          </p:nvSpPr>
          <p:spPr>
            <a:xfrm>
              <a:off x="1003819" y="4091842"/>
              <a:ext cx="4788131" cy="775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11" name="Rectangle 10">
              <a:extLst>
                <a:ext uri="{FF2B5EF4-FFF2-40B4-BE49-F238E27FC236}">
                  <a16:creationId xmlns:a16="http://schemas.microsoft.com/office/drawing/2014/main" id="{4B142600-7B7A-3245-B31D-B75AE01689BD}"/>
                </a:ext>
              </a:extLst>
            </p:cNvPr>
            <p:cNvSpPr/>
            <p:nvPr/>
          </p:nvSpPr>
          <p:spPr>
            <a:xfrm>
              <a:off x="1003819" y="4847396"/>
              <a:ext cx="4788131" cy="775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dirty="0"/>
            </a:p>
          </p:txBody>
        </p:sp>
      </p:grpSp>
      <p:grpSp>
        <p:nvGrpSpPr>
          <p:cNvPr id="15" name="Group 14">
            <a:extLst>
              <a:ext uri="{FF2B5EF4-FFF2-40B4-BE49-F238E27FC236}">
                <a16:creationId xmlns:a16="http://schemas.microsoft.com/office/drawing/2014/main" id="{1DB7AA4D-643A-D040-899A-E3AFBEF59955}"/>
              </a:ext>
            </a:extLst>
          </p:cNvPr>
          <p:cNvGrpSpPr/>
          <p:nvPr/>
        </p:nvGrpSpPr>
        <p:grpSpPr>
          <a:xfrm>
            <a:off x="6292158" y="2810959"/>
            <a:ext cx="5467468" cy="3032912"/>
            <a:chOff x="6292158" y="2652665"/>
            <a:chExt cx="5467468" cy="3032912"/>
          </a:xfrm>
        </p:grpSpPr>
        <p:pic>
          <p:nvPicPr>
            <p:cNvPr id="8" name="Content Placeholder 4">
              <a:extLst>
                <a:ext uri="{FF2B5EF4-FFF2-40B4-BE49-F238E27FC236}">
                  <a16:creationId xmlns:a16="http://schemas.microsoft.com/office/drawing/2014/main" id="{93A8FAC8-B8D7-CF4F-ADD5-95D45FEBFEBF}"/>
                </a:ext>
              </a:extLst>
            </p:cNvPr>
            <p:cNvPicPr>
              <a:picLocks noChangeAspect="1"/>
            </p:cNvPicPr>
            <p:nvPr/>
          </p:nvPicPr>
          <p:blipFill rotWithShape="1">
            <a:blip r:embed="rId4"/>
            <a:srcRect l="2055" t="4059" b="3868"/>
            <a:stretch/>
          </p:blipFill>
          <p:spPr>
            <a:xfrm>
              <a:off x="6292158" y="2652665"/>
              <a:ext cx="5467468" cy="3032912"/>
            </a:xfrm>
            <a:prstGeom prst="rect">
              <a:avLst/>
            </a:prstGeom>
          </p:spPr>
        </p:pic>
        <p:sp>
          <p:nvSpPr>
            <p:cNvPr id="12" name="Rectangle 11">
              <a:extLst>
                <a:ext uri="{FF2B5EF4-FFF2-40B4-BE49-F238E27FC236}">
                  <a16:creationId xmlns:a16="http://schemas.microsoft.com/office/drawing/2014/main" id="{8324CCAC-8881-1945-BFC0-084FED70AF3D}"/>
                </a:ext>
              </a:extLst>
            </p:cNvPr>
            <p:cNvSpPr/>
            <p:nvPr/>
          </p:nvSpPr>
          <p:spPr>
            <a:xfrm>
              <a:off x="6634036" y="3335918"/>
              <a:ext cx="4788131" cy="775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13" name="Rectangle 12">
              <a:extLst>
                <a:ext uri="{FF2B5EF4-FFF2-40B4-BE49-F238E27FC236}">
                  <a16:creationId xmlns:a16="http://schemas.microsoft.com/office/drawing/2014/main" id="{B0537968-A335-D14A-9332-DACBE874E228}"/>
                </a:ext>
              </a:extLst>
            </p:cNvPr>
            <p:cNvSpPr/>
            <p:nvPr/>
          </p:nvSpPr>
          <p:spPr>
            <a:xfrm>
              <a:off x="6634036" y="4091657"/>
              <a:ext cx="4788131" cy="775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14" name="Rectangle 13">
              <a:extLst>
                <a:ext uri="{FF2B5EF4-FFF2-40B4-BE49-F238E27FC236}">
                  <a16:creationId xmlns:a16="http://schemas.microsoft.com/office/drawing/2014/main" id="{E7965AF9-60CB-1548-810E-3644E0B184AC}"/>
                </a:ext>
              </a:extLst>
            </p:cNvPr>
            <p:cNvSpPr/>
            <p:nvPr/>
          </p:nvSpPr>
          <p:spPr>
            <a:xfrm>
              <a:off x="6634036" y="4847396"/>
              <a:ext cx="4788131" cy="7758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dirty="0"/>
            </a:p>
          </p:txBody>
        </p:sp>
      </p:grpSp>
      <p:grpSp>
        <p:nvGrpSpPr>
          <p:cNvPr id="35" name="Group 34">
            <a:extLst>
              <a:ext uri="{FF2B5EF4-FFF2-40B4-BE49-F238E27FC236}">
                <a16:creationId xmlns:a16="http://schemas.microsoft.com/office/drawing/2014/main" id="{5318CE69-B3A4-A147-A3CF-0E872A498D37}"/>
              </a:ext>
            </a:extLst>
          </p:cNvPr>
          <p:cNvGrpSpPr/>
          <p:nvPr/>
        </p:nvGrpSpPr>
        <p:grpSpPr>
          <a:xfrm>
            <a:off x="4615120" y="2645511"/>
            <a:ext cx="856289" cy="2534977"/>
            <a:chOff x="4652595" y="2472227"/>
            <a:chExt cx="856289" cy="2534977"/>
          </a:xfrm>
        </p:grpSpPr>
        <p:sp>
          <p:nvSpPr>
            <p:cNvPr id="20" name="TextBox 19">
              <a:extLst>
                <a:ext uri="{FF2B5EF4-FFF2-40B4-BE49-F238E27FC236}">
                  <a16:creationId xmlns:a16="http://schemas.microsoft.com/office/drawing/2014/main" id="{C5FB90F0-1894-0346-AEBC-3417CFC12E45}"/>
                </a:ext>
              </a:extLst>
            </p:cNvPr>
            <p:cNvSpPr txBox="1"/>
            <p:nvPr/>
          </p:nvSpPr>
          <p:spPr>
            <a:xfrm>
              <a:off x="4708855" y="3230016"/>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Junio</a:t>
              </a:r>
            </a:p>
          </p:txBody>
        </p:sp>
        <p:sp>
          <p:nvSpPr>
            <p:cNvPr id="21" name="TextBox 20">
              <a:extLst>
                <a:ext uri="{FF2B5EF4-FFF2-40B4-BE49-F238E27FC236}">
                  <a16:creationId xmlns:a16="http://schemas.microsoft.com/office/drawing/2014/main" id="{F87E982A-EC18-0740-9C5F-A126EA98BF18}"/>
                </a:ext>
              </a:extLst>
            </p:cNvPr>
            <p:cNvSpPr txBox="1"/>
            <p:nvPr/>
          </p:nvSpPr>
          <p:spPr>
            <a:xfrm>
              <a:off x="4652595" y="3960851"/>
              <a:ext cx="856289"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Septiembre</a:t>
              </a:r>
            </a:p>
          </p:txBody>
        </p:sp>
        <p:sp>
          <p:nvSpPr>
            <p:cNvPr id="25" name="TextBox 24">
              <a:extLst>
                <a:ext uri="{FF2B5EF4-FFF2-40B4-BE49-F238E27FC236}">
                  <a16:creationId xmlns:a16="http://schemas.microsoft.com/office/drawing/2014/main" id="{FC89280B-B838-FC46-B1B0-5A6783B6E9E3}"/>
                </a:ext>
              </a:extLst>
            </p:cNvPr>
            <p:cNvSpPr txBox="1"/>
            <p:nvPr/>
          </p:nvSpPr>
          <p:spPr>
            <a:xfrm>
              <a:off x="4708855" y="2472227"/>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Marzo</a:t>
              </a:r>
            </a:p>
          </p:txBody>
        </p:sp>
        <p:sp>
          <p:nvSpPr>
            <p:cNvPr id="26" name="TextBox 25">
              <a:extLst>
                <a:ext uri="{FF2B5EF4-FFF2-40B4-BE49-F238E27FC236}">
                  <a16:creationId xmlns:a16="http://schemas.microsoft.com/office/drawing/2014/main" id="{F4CBD683-0AD2-F94A-ACAE-4F257E0196EC}"/>
                </a:ext>
              </a:extLst>
            </p:cNvPr>
            <p:cNvSpPr txBox="1"/>
            <p:nvPr/>
          </p:nvSpPr>
          <p:spPr>
            <a:xfrm>
              <a:off x="4659501" y="4745594"/>
              <a:ext cx="847256"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Diciembre</a:t>
              </a:r>
            </a:p>
          </p:txBody>
        </p:sp>
      </p:grpSp>
      <p:grpSp>
        <p:nvGrpSpPr>
          <p:cNvPr id="36" name="Group 35">
            <a:extLst>
              <a:ext uri="{FF2B5EF4-FFF2-40B4-BE49-F238E27FC236}">
                <a16:creationId xmlns:a16="http://schemas.microsoft.com/office/drawing/2014/main" id="{DC1DEE9C-1009-3C47-9645-C91A9D02D247}"/>
              </a:ext>
            </a:extLst>
          </p:cNvPr>
          <p:cNvGrpSpPr/>
          <p:nvPr/>
        </p:nvGrpSpPr>
        <p:grpSpPr>
          <a:xfrm>
            <a:off x="2840636" y="2645511"/>
            <a:ext cx="847256" cy="2534977"/>
            <a:chOff x="4607036" y="2472227"/>
            <a:chExt cx="847256" cy="2534977"/>
          </a:xfrm>
        </p:grpSpPr>
        <p:sp>
          <p:nvSpPr>
            <p:cNvPr id="37" name="TextBox 36">
              <a:extLst>
                <a:ext uri="{FF2B5EF4-FFF2-40B4-BE49-F238E27FC236}">
                  <a16:creationId xmlns:a16="http://schemas.microsoft.com/office/drawing/2014/main" id="{5B14E8E8-93EB-7446-9794-08A2BF83F85C}"/>
                </a:ext>
              </a:extLst>
            </p:cNvPr>
            <p:cNvSpPr txBox="1"/>
            <p:nvPr/>
          </p:nvSpPr>
          <p:spPr>
            <a:xfrm>
              <a:off x="4708855" y="3230016"/>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Mayo</a:t>
              </a:r>
            </a:p>
          </p:txBody>
        </p:sp>
        <p:sp>
          <p:nvSpPr>
            <p:cNvPr id="38" name="TextBox 37">
              <a:extLst>
                <a:ext uri="{FF2B5EF4-FFF2-40B4-BE49-F238E27FC236}">
                  <a16:creationId xmlns:a16="http://schemas.microsoft.com/office/drawing/2014/main" id="{CB200EEB-50E0-D34F-BE58-03226039E79A}"/>
                </a:ext>
              </a:extLst>
            </p:cNvPr>
            <p:cNvSpPr txBox="1"/>
            <p:nvPr/>
          </p:nvSpPr>
          <p:spPr>
            <a:xfrm>
              <a:off x="4708855" y="3987805"/>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Agosto</a:t>
              </a:r>
            </a:p>
          </p:txBody>
        </p:sp>
        <p:sp>
          <p:nvSpPr>
            <p:cNvPr id="39" name="TextBox 38">
              <a:extLst>
                <a:ext uri="{FF2B5EF4-FFF2-40B4-BE49-F238E27FC236}">
                  <a16:creationId xmlns:a16="http://schemas.microsoft.com/office/drawing/2014/main" id="{4E6E9C71-0B04-6245-B1BA-8ED40CC4DDFA}"/>
                </a:ext>
              </a:extLst>
            </p:cNvPr>
            <p:cNvSpPr txBox="1"/>
            <p:nvPr/>
          </p:nvSpPr>
          <p:spPr>
            <a:xfrm>
              <a:off x="4708855" y="2472227"/>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Febrero</a:t>
              </a:r>
            </a:p>
          </p:txBody>
        </p:sp>
        <p:sp>
          <p:nvSpPr>
            <p:cNvPr id="40" name="TextBox 39">
              <a:extLst>
                <a:ext uri="{FF2B5EF4-FFF2-40B4-BE49-F238E27FC236}">
                  <a16:creationId xmlns:a16="http://schemas.microsoft.com/office/drawing/2014/main" id="{B7CF6008-56D5-594B-BAE8-25795DB04BE7}"/>
                </a:ext>
              </a:extLst>
            </p:cNvPr>
            <p:cNvSpPr txBox="1"/>
            <p:nvPr/>
          </p:nvSpPr>
          <p:spPr>
            <a:xfrm>
              <a:off x="4607036" y="4745594"/>
              <a:ext cx="847256"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Noviembre</a:t>
              </a:r>
            </a:p>
          </p:txBody>
        </p:sp>
      </p:grpSp>
      <p:grpSp>
        <p:nvGrpSpPr>
          <p:cNvPr id="41" name="Group 40">
            <a:extLst>
              <a:ext uri="{FF2B5EF4-FFF2-40B4-BE49-F238E27FC236}">
                <a16:creationId xmlns:a16="http://schemas.microsoft.com/office/drawing/2014/main" id="{3B4FE291-D83B-CF42-BAFC-4BE7AC1DEFFC}"/>
              </a:ext>
            </a:extLst>
          </p:cNvPr>
          <p:cNvGrpSpPr/>
          <p:nvPr/>
        </p:nvGrpSpPr>
        <p:grpSpPr>
          <a:xfrm>
            <a:off x="8506917" y="2645511"/>
            <a:ext cx="838075" cy="2534977"/>
            <a:chOff x="4616216" y="2472227"/>
            <a:chExt cx="838075" cy="2534977"/>
          </a:xfrm>
        </p:grpSpPr>
        <p:sp>
          <p:nvSpPr>
            <p:cNvPr id="42" name="TextBox 41">
              <a:extLst>
                <a:ext uri="{FF2B5EF4-FFF2-40B4-BE49-F238E27FC236}">
                  <a16:creationId xmlns:a16="http://schemas.microsoft.com/office/drawing/2014/main" id="{5F8ACFFC-05E1-334E-AB44-10952A1C7FAD}"/>
                </a:ext>
              </a:extLst>
            </p:cNvPr>
            <p:cNvSpPr txBox="1"/>
            <p:nvPr/>
          </p:nvSpPr>
          <p:spPr>
            <a:xfrm>
              <a:off x="4708855" y="3230016"/>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Mayo</a:t>
              </a:r>
            </a:p>
          </p:txBody>
        </p:sp>
        <p:sp>
          <p:nvSpPr>
            <p:cNvPr id="43" name="TextBox 42">
              <a:extLst>
                <a:ext uri="{FF2B5EF4-FFF2-40B4-BE49-F238E27FC236}">
                  <a16:creationId xmlns:a16="http://schemas.microsoft.com/office/drawing/2014/main" id="{466EE1BC-5295-7540-B5A1-C77F99CD0478}"/>
                </a:ext>
              </a:extLst>
            </p:cNvPr>
            <p:cNvSpPr txBox="1"/>
            <p:nvPr/>
          </p:nvSpPr>
          <p:spPr>
            <a:xfrm>
              <a:off x="4708855" y="3987805"/>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Agosto</a:t>
              </a:r>
            </a:p>
          </p:txBody>
        </p:sp>
        <p:sp>
          <p:nvSpPr>
            <p:cNvPr id="44" name="TextBox 43">
              <a:extLst>
                <a:ext uri="{FF2B5EF4-FFF2-40B4-BE49-F238E27FC236}">
                  <a16:creationId xmlns:a16="http://schemas.microsoft.com/office/drawing/2014/main" id="{F8C14C37-5B71-E542-B0FA-1B343815F0AB}"/>
                </a:ext>
              </a:extLst>
            </p:cNvPr>
            <p:cNvSpPr txBox="1"/>
            <p:nvPr/>
          </p:nvSpPr>
          <p:spPr>
            <a:xfrm>
              <a:off x="4708855" y="2472227"/>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Febrero</a:t>
              </a:r>
            </a:p>
          </p:txBody>
        </p:sp>
        <p:sp>
          <p:nvSpPr>
            <p:cNvPr id="45" name="TextBox 44">
              <a:extLst>
                <a:ext uri="{FF2B5EF4-FFF2-40B4-BE49-F238E27FC236}">
                  <a16:creationId xmlns:a16="http://schemas.microsoft.com/office/drawing/2014/main" id="{383B3A7C-36E8-BA4A-9241-4EEB8D81DBEB}"/>
                </a:ext>
              </a:extLst>
            </p:cNvPr>
            <p:cNvSpPr txBox="1"/>
            <p:nvPr/>
          </p:nvSpPr>
          <p:spPr>
            <a:xfrm>
              <a:off x="4616216" y="4745594"/>
              <a:ext cx="838075"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Noviembre</a:t>
              </a:r>
            </a:p>
          </p:txBody>
        </p:sp>
      </p:grpSp>
      <p:grpSp>
        <p:nvGrpSpPr>
          <p:cNvPr id="46" name="Group 45">
            <a:extLst>
              <a:ext uri="{FF2B5EF4-FFF2-40B4-BE49-F238E27FC236}">
                <a16:creationId xmlns:a16="http://schemas.microsoft.com/office/drawing/2014/main" id="{B0B2B2D9-A079-B04C-B7D9-8D5BF85AC6CD}"/>
              </a:ext>
            </a:extLst>
          </p:cNvPr>
          <p:cNvGrpSpPr/>
          <p:nvPr/>
        </p:nvGrpSpPr>
        <p:grpSpPr>
          <a:xfrm>
            <a:off x="1161737" y="2645511"/>
            <a:ext cx="740097" cy="2534977"/>
            <a:chOff x="4654234" y="2472227"/>
            <a:chExt cx="740097" cy="2534977"/>
          </a:xfrm>
        </p:grpSpPr>
        <p:sp>
          <p:nvSpPr>
            <p:cNvPr id="47" name="TextBox 46">
              <a:extLst>
                <a:ext uri="{FF2B5EF4-FFF2-40B4-BE49-F238E27FC236}">
                  <a16:creationId xmlns:a16="http://schemas.microsoft.com/office/drawing/2014/main" id="{A715C843-3F21-FE44-90C2-18F857035C97}"/>
                </a:ext>
              </a:extLst>
            </p:cNvPr>
            <p:cNvSpPr txBox="1"/>
            <p:nvPr/>
          </p:nvSpPr>
          <p:spPr>
            <a:xfrm>
              <a:off x="4708855" y="3230016"/>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Abril</a:t>
              </a:r>
            </a:p>
          </p:txBody>
        </p:sp>
        <p:sp>
          <p:nvSpPr>
            <p:cNvPr id="48" name="TextBox 47">
              <a:extLst>
                <a:ext uri="{FF2B5EF4-FFF2-40B4-BE49-F238E27FC236}">
                  <a16:creationId xmlns:a16="http://schemas.microsoft.com/office/drawing/2014/main" id="{E6EB6FBE-BD3B-FF4C-B3FC-D7C76F7A6EA4}"/>
                </a:ext>
              </a:extLst>
            </p:cNvPr>
            <p:cNvSpPr txBox="1"/>
            <p:nvPr/>
          </p:nvSpPr>
          <p:spPr>
            <a:xfrm>
              <a:off x="4708855" y="3987805"/>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Julio</a:t>
              </a:r>
            </a:p>
          </p:txBody>
        </p:sp>
        <p:sp>
          <p:nvSpPr>
            <p:cNvPr id="49" name="TextBox 48">
              <a:extLst>
                <a:ext uri="{FF2B5EF4-FFF2-40B4-BE49-F238E27FC236}">
                  <a16:creationId xmlns:a16="http://schemas.microsoft.com/office/drawing/2014/main" id="{3B9DE69F-2881-514E-AB00-F58F5170C7E9}"/>
                </a:ext>
              </a:extLst>
            </p:cNvPr>
            <p:cNvSpPr txBox="1"/>
            <p:nvPr/>
          </p:nvSpPr>
          <p:spPr>
            <a:xfrm>
              <a:off x="4708855" y="2472227"/>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Enero</a:t>
              </a:r>
            </a:p>
          </p:txBody>
        </p:sp>
        <p:sp>
          <p:nvSpPr>
            <p:cNvPr id="50" name="TextBox 49">
              <a:extLst>
                <a:ext uri="{FF2B5EF4-FFF2-40B4-BE49-F238E27FC236}">
                  <a16:creationId xmlns:a16="http://schemas.microsoft.com/office/drawing/2014/main" id="{128A1D1A-0624-6D4D-ABDE-497BA7933A0E}"/>
                </a:ext>
              </a:extLst>
            </p:cNvPr>
            <p:cNvSpPr txBox="1"/>
            <p:nvPr/>
          </p:nvSpPr>
          <p:spPr>
            <a:xfrm>
              <a:off x="4654234" y="4745594"/>
              <a:ext cx="740097"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Octubre</a:t>
              </a:r>
            </a:p>
          </p:txBody>
        </p:sp>
      </p:grpSp>
      <p:grpSp>
        <p:nvGrpSpPr>
          <p:cNvPr id="51" name="Group 50">
            <a:extLst>
              <a:ext uri="{FF2B5EF4-FFF2-40B4-BE49-F238E27FC236}">
                <a16:creationId xmlns:a16="http://schemas.microsoft.com/office/drawing/2014/main" id="{ABBBD754-E012-964E-B467-DB9B5BD72D74}"/>
              </a:ext>
            </a:extLst>
          </p:cNvPr>
          <p:cNvGrpSpPr/>
          <p:nvPr/>
        </p:nvGrpSpPr>
        <p:grpSpPr>
          <a:xfrm>
            <a:off x="10238281" y="2645511"/>
            <a:ext cx="849787" cy="2534977"/>
            <a:chOff x="4612000" y="2472227"/>
            <a:chExt cx="849787" cy="2534977"/>
          </a:xfrm>
        </p:grpSpPr>
        <p:sp>
          <p:nvSpPr>
            <p:cNvPr id="52" name="TextBox 51">
              <a:extLst>
                <a:ext uri="{FF2B5EF4-FFF2-40B4-BE49-F238E27FC236}">
                  <a16:creationId xmlns:a16="http://schemas.microsoft.com/office/drawing/2014/main" id="{BF12B6A7-FBE5-244A-B881-C1D6BB1DD251}"/>
                </a:ext>
              </a:extLst>
            </p:cNvPr>
            <p:cNvSpPr txBox="1"/>
            <p:nvPr/>
          </p:nvSpPr>
          <p:spPr>
            <a:xfrm>
              <a:off x="4708855" y="3230016"/>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Junio</a:t>
              </a:r>
            </a:p>
          </p:txBody>
        </p:sp>
        <p:sp>
          <p:nvSpPr>
            <p:cNvPr id="53" name="TextBox 52">
              <a:extLst>
                <a:ext uri="{FF2B5EF4-FFF2-40B4-BE49-F238E27FC236}">
                  <a16:creationId xmlns:a16="http://schemas.microsoft.com/office/drawing/2014/main" id="{5BDB4BE4-FDDF-BB4F-9813-0600E14AB525}"/>
                </a:ext>
              </a:extLst>
            </p:cNvPr>
            <p:cNvSpPr txBox="1"/>
            <p:nvPr/>
          </p:nvSpPr>
          <p:spPr>
            <a:xfrm>
              <a:off x="4612000" y="3987805"/>
              <a:ext cx="84229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Septiembre</a:t>
              </a:r>
            </a:p>
          </p:txBody>
        </p:sp>
        <p:sp>
          <p:nvSpPr>
            <p:cNvPr id="54" name="TextBox 53">
              <a:extLst>
                <a:ext uri="{FF2B5EF4-FFF2-40B4-BE49-F238E27FC236}">
                  <a16:creationId xmlns:a16="http://schemas.microsoft.com/office/drawing/2014/main" id="{46B88F23-04D1-8E41-805C-6655D6BDD183}"/>
                </a:ext>
              </a:extLst>
            </p:cNvPr>
            <p:cNvSpPr txBox="1"/>
            <p:nvPr/>
          </p:nvSpPr>
          <p:spPr>
            <a:xfrm>
              <a:off x="4708855" y="2472227"/>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Marzo</a:t>
              </a:r>
            </a:p>
          </p:txBody>
        </p:sp>
        <p:sp>
          <p:nvSpPr>
            <p:cNvPr id="55" name="TextBox 54">
              <a:extLst>
                <a:ext uri="{FF2B5EF4-FFF2-40B4-BE49-F238E27FC236}">
                  <a16:creationId xmlns:a16="http://schemas.microsoft.com/office/drawing/2014/main" id="{DEB83F0A-2EC9-0445-9B98-48BF61CEFFDF}"/>
                </a:ext>
              </a:extLst>
            </p:cNvPr>
            <p:cNvSpPr txBox="1"/>
            <p:nvPr/>
          </p:nvSpPr>
          <p:spPr>
            <a:xfrm>
              <a:off x="4619497" y="4745594"/>
              <a:ext cx="842290"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Diciembre</a:t>
              </a:r>
            </a:p>
          </p:txBody>
        </p:sp>
      </p:grpSp>
      <p:grpSp>
        <p:nvGrpSpPr>
          <p:cNvPr id="56" name="Group 55">
            <a:extLst>
              <a:ext uri="{FF2B5EF4-FFF2-40B4-BE49-F238E27FC236}">
                <a16:creationId xmlns:a16="http://schemas.microsoft.com/office/drawing/2014/main" id="{F242858E-DD7C-A84D-A765-6AAC956DC630}"/>
              </a:ext>
            </a:extLst>
          </p:cNvPr>
          <p:cNvGrpSpPr/>
          <p:nvPr/>
        </p:nvGrpSpPr>
        <p:grpSpPr>
          <a:xfrm>
            <a:off x="6786045" y="2645511"/>
            <a:ext cx="762568" cy="2534977"/>
            <a:chOff x="4654249" y="2472227"/>
            <a:chExt cx="762568" cy="2534977"/>
          </a:xfrm>
        </p:grpSpPr>
        <p:sp>
          <p:nvSpPr>
            <p:cNvPr id="57" name="TextBox 56">
              <a:extLst>
                <a:ext uri="{FF2B5EF4-FFF2-40B4-BE49-F238E27FC236}">
                  <a16:creationId xmlns:a16="http://schemas.microsoft.com/office/drawing/2014/main" id="{A843FD85-D6C9-5642-9C20-864F3D6ABDA4}"/>
                </a:ext>
              </a:extLst>
            </p:cNvPr>
            <p:cNvSpPr txBox="1"/>
            <p:nvPr/>
          </p:nvSpPr>
          <p:spPr>
            <a:xfrm>
              <a:off x="4708855" y="3230016"/>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Abril</a:t>
              </a:r>
            </a:p>
          </p:txBody>
        </p:sp>
        <p:sp>
          <p:nvSpPr>
            <p:cNvPr id="58" name="TextBox 57">
              <a:extLst>
                <a:ext uri="{FF2B5EF4-FFF2-40B4-BE49-F238E27FC236}">
                  <a16:creationId xmlns:a16="http://schemas.microsoft.com/office/drawing/2014/main" id="{B15FCCAB-B454-ED44-84EC-327AD0B274EB}"/>
                </a:ext>
              </a:extLst>
            </p:cNvPr>
            <p:cNvSpPr txBox="1"/>
            <p:nvPr/>
          </p:nvSpPr>
          <p:spPr>
            <a:xfrm>
              <a:off x="4708855" y="3987805"/>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Julio</a:t>
              </a:r>
            </a:p>
          </p:txBody>
        </p:sp>
        <p:sp>
          <p:nvSpPr>
            <p:cNvPr id="59" name="TextBox 58">
              <a:extLst>
                <a:ext uri="{FF2B5EF4-FFF2-40B4-BE49-F238E27FC236}">
                  <a16:creationId xmlns:a16="http://schemas.microsoft.com/office/drawing/2014/main" id="{E80328A1-F2A9-DE49-908A-8E4A53EAA9A3}"/>
                </a:ext>
              </a:extLst>
            </p:cNvPr>
            <p:cNvSpPr txBox="1"/>
            <p:nvPr/>
          </p:nvSpPr>
          <p:spPr>
            <a:xfrm>
              <a:off x="4708855" y="2472227"/>
              <a:ext cx="648001"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Enero</a:t>
              </a:r>
            </a:p>
          </p:txBody>
        </p:sp>
        <p:sp>
          <p:nvSpPr>
            <p:cNvPr id="60" name="TextBox 59">
              <a:extLst>
                <a:ext uri="{FF2B5EF4-FFF2-40B4-BE49-F238E27FC236}">
                  <a16:creationId xmlns:a16="http://schemas.microsoft.com/office/drawing/2014/main" id="{B2E91E47-794B-C341-91F4-6CCD0EF12FA4}"/>
                </a:ext>
              </a:extLst>
            </p:cNvPr>
            <p:cNvSpPr txBox="1"/>
            <p:nvPr/>
          </p:nvSpPr>
          <p:spPr>
            <a:xfrm>
              <a:off x="4654249" y="4745594"/>
              <a:ext cx="762568"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Octubre</a:t>
              </a:r>
            </a:p>
          </p:txBody>
        </p:sp>
      </p:grpSp>
      <p:sp>
        <p:nvSpPr>
          <p:cNvPr id="61" name="Rectangle 60">
            <a:extLst>
              <a:ext uri="{FF2B5EF4-FFF2-40B4-BE49-F238E27FC236}">
                <a16:creationId xmlns:a16="http://schemas.microsoft.com/office/drawing/2014/main" id="{F10CA34E-6328-2447-86AF-093EA697F4D6}"/>
              </a:ext>
            </a:extLst>
          </p:cNvPr>
          <p:cNvSpPr/>
          <p:nvPr/>
        </p:nvSpPr>
        <p:spPr>
          <a:xfrm>
            <a:off x="3206166" y="3218682"/>
            <a:ext cx="247261" cy="233187"/>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62" name="Rectangle 61">
            <a:extLst>
              <a:ext uri="{FF2B5EF4-FFF2-40B4-BE49-F238E27FC236}">
                <a16:creationId xmlns:a16="http://schemas.microsoft.com/office/drawing/2014/main" id="{0A5C89FB-A1D0-0641-99EB-EFAF87969F3D}"/>
              </a:ext>
            </a:extLst>
          </p:cNvPr>
          <p:cNvSpPr/>
          <p:nvPr/>
        </p:nvSpPr>
        <p:spPr>
          <a:xfrm>
            <a:off x="5069993" y="5244815"/>
            <a:ext cx="776171" cy="449436"/>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63" name="Rectangle 62">
            <a:extLst>
              <a:ext uri="{FF2B5EF4-FFF2-40B4-BE49-F238E27FC236}">
                <a16:creationId xmlns:a16="http://schemas.microsoft.com/office/drawing/2014/main" id="{273FDB05-54FA-AE4C-8E75-BD936585D2B9}"/>
              </a:ext>
            </a:extLst>
          </p:cNvPr>
          <p:cNvSpPr/>
          <p:nvPr/>
        </p:nvSpPr>
        <p:spPr>
          <a:xfrm>
            <a:off x="4871749" y="4328006"/>
            <a:ext cx="309505" cy="603987"/>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64" name="Rectangle 63">
            <a:extLst>
              <a:ext uri="{FF2B5EF4-FFF2-40B4-BE49-F238E27FC236}">
                <a16:creationId xmlns:a16="http://schemas.microsoft.com/office/drawing/2014/main" id="{0BA46483-EE61-D54F-A7E6-87EBA7BB8B0A}"/>
              </a:ext>
            </a:extLst>
          </p:cNvPr>
          <p:cNvSpPr/>
          <p:nvPr/>
        </p:nvSpPr>
        <p:spPr>
          <a:xfrm>
            <a:off x="6403416" y="4201158"/>
            <a:ext cx="5207392" cy="778241"/>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Tree>
    <p:extLst>
      <p:ext uri="{BB962C8B-B14F-4D97-AF65-F5344CB8AC3E}">
        <p14:creationId xmlns:p14="http://schemas.microsoft.com/office/powerpoint/2010/main" val="42329897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E399-05FC-AC44-AC5C-ECBC88C83FDC}"/>
              </a:ext>
            </a:extLst>
          </p:cNvPr>
          <p:cNvSpPr>
            <a:spLocks noGrp="1"/>
          </p:cNvSpPr>
          <p:nvPr>
            <p:ph type="title"/>
          </p:nvPr>
        </p:nvSpPr>
        <p:spPr/>
        <p:txBody>
          <a:bodyPr/>
          <a:lstStyle/>
          <a:p>
            <a:r>
              <a:rPr lang="en-MX"/>
              <a:t>Indice</a:t>
            </a:r>
          </a:p>
        </p:txBody>
      </p:sp>
      <p:sp>
        <p:nvSpPr>
          <p:cNvPr id="3" name="Content Placeholder 2">
            <a:extLst>
              <a:ext uri="{FF2B5EF4-FFF2-40B4-BE49-F238E27FC236}">
                <a16:creationId xmlns:a16="http://schemas.microsoft.com/office/drawing/2014/main" id="{C89CFF4C-EDB2-AE41-A072-300F44CEBBDD}"/>
              </a:ext>
            </a:extLst>
          </p:cNvPr>
          <p:cNvSpPr>
            <a:spLocks noGrp="1"/>
          </p:cNvSpPr>
          <p:nvPr>
            <p:ph idx="1"/>
          </p:nvPr>
        </p:nvSpPr>
        <p:spPr/>
        <p:txBody>
          <a:bodyPr/>
          <a:lstStyle/>
          <a:p>
            <a:pPr marL="0" indent="0">
              <a:buNone/>
            </a:pPr>
            <a:r>
              <a:rPr lang="en-MX" dirty="0"/>
              <a:t>Conceptos básicos de aprendizaje reforzado</a:t>
            </a:r>
          </a:p>
          <a:p>
            <a:pPr marL="0" indent="0">
              <a:buNone/>
            </a:pPr>
            <a:r>
              <a:rPr lang="es-ES" dirty="0"/>
              <a:t>El problema: el juego de distribución de cerveza</a:t>
            </a:r>
          </a:p>
          <a:p>
            <a:pPr marL="0" indent="0">
              <a:buNone/>
            </a:pPr>
            <a:r>
              <a:rPr lang="en-MX" b="1" dirty="0"/>
              <a:t>Aprendizaje reforzado para el juego de distribución de cerveza</a:t>
            </a:r>
          </a:p>
          <a:p>
            <a:pPr marL="0" indent="0">
              <a:buNone/>
            </a:pPr>
            <a:r>
              <a:rPr lang="en-MX" dirty="0"/>
              <a:t>Resultados</a:t>
            </a:r>
          </a:p>
        </p:txBody>
      </p:sp>
    </p:spTree>
    <p:extLst>
      <p:ext uri="{BB962C8B-B14F-4D97-AF65-F5344CB8AC3E}">
        <p14:creationId xmlns:p14="http://schemas.microsoft.com/office/powerpoint/2010/main" val="7232214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E8923-8E5E-2048-AD79-3D8CBFEBBF71}"/>
              </a:ext>
            </a:extLst>
          </p:cNvPr>
          <p:cNvSpPr>
            <a:spLocks noGrp="1"/>
          </p:cNvSpPr>
          <p:nvPr>
            <p:ph type="title"/>
          </p:nvPr>
        </p:nvSpPr>
        <p:spPr/>
        <p:txBody>
          <a:bodyPr/>
          <a:lstStyle/>
          <a:p>
            <a:r>
              <a:rPr lang="es-ES"/>
              <a:t>Aplicando aprendizaje reforzado al juego de distribución de cerveza</a:t>
            </a:r>
            <a:endParaRPr lang="en-MX"/>
          </a:p>
        </p:txBody>
      </p:sp>
      <p:pic>
        <p:nvPicPr>
          <p:cNvPr id="4" name="Content Placeholder 4">
            <a:extLst>
              <a:ext uri="{FF2B5EF4-FFF2-40B4-BE49-F238E27FC236}">
                <a16:creationId xmlns:a16="http://schemas.microsoft.com/office/drawing/2014/main" id="{2393BAB5-9D14-F54F-BDF0-50A5039A8D1E}"/>
              </a:ext>
            </a:extLst>
          </p:cNvPr>
          <p:cNvPicPr>
            <a:picLocks noChangeAspect="1"/>
          </p:cNvPicPr>
          <p:nvPr/>
        </p:nvPicPr>
        <p:blipFill>
          <a:blip r:embed="rId3"/>
          <a:stretch>
            <a:fillRect/>
          </a:stretch>
        </p:blipFill>
        <p:spPr>
          <a:xfrm>
            <a:off x="3275552" y="2977893"/>
            <a:ext cx="5529042" cy="2415797"/>
          </a:xfrm>
          <a:prstGeom prst="rect">
            <a:avLst/>
          </a:prstGeom>
        </p:spPr>
      </p:pic>
      <p:grpSp>
        <p:nvGrpSpPr>
          <p:cNvPr id="18" name="Group 17">
            <a:extLst>
              <a:ext uri="{FF2B5EF4-FFF2-40B4-BE49-F238E27FC236}">
                <a16:creationId xmlns:a16="http://schemas.microsoft.com/office/drawing/2014/main" id="{708369BF-104E-B744-955F-F69964396346}"/>
              </a:ext>
            </a:extLst>
          </p:cNvPr>
          <p:cNvGrpSpPr/>
          <p:nvPr/>
        </p:nvGrpSpPr>
        <p:grpSpPr>
          <a:xfrm>
            <a:off x="622089" y="3668155"/>
            <a:ext cx="4823242" cy="1435989"/>
            <a:chOff x="622089" y="3668155"/>
            <a:chExt cx="4823242" cy="1435989"/>
          </a:xfrm>
        </p:grpSpPr>
        <p:sp>
          <p:nvSpPr>
            <p:cNvPr id="7" name="TextBox 6">
              <a:extLst>
                <a:ext uri="{FF2B5EF4-FFF2-40B4-BE49-F238E27FC236}">
                  <a16:creationId xmlns:a16="http://schemas.microsoft.com/office/drawing/2014/main" id="{5082577E-AFEA-6D4C-B96B-12DED3335053}"/>
                </a:ext>
              </a:extLst>
            </p:cNvPr>
            <p:cNvSpPr txBox="1"/>
            <p:nvPr/>
          </p:nvSpPr>
          <p:spPr>
            <a:xfrm>
              <a:off x="2358763" y="3668155"/>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dirty="0"/>
                <a:t>Estado</a:t>
              </a:r>
            </a:p>
          </p:txBody>
        </p:sp>
        <p:sp>
          <p:nvSpPr>
            <p:cNvPr id="11" name="TextBox 10">
              <a:extLst>
                <a:ext uri="{FF2B5EF4-FFF2-40B4-BE49-F238E27FC236}">
                  <a16:creationId xmlns:a16="http://schemas.microsoft.com/office/drawing/2014/main" id="{1815975D-09FD-EC47-A969-440EBE7C7B03}"/>
                </a:ext>
              </a:extLst>
            </p:cNvPr>
            <p:cNvSpPr txBox="1"/>
            <p:nvPr/>
          </p:nvSpPr>
          <p:spPr>
            <a:xfrm>
              <a:off x="622089" y="3934593"/>
              <a:ext cx="2480024" cy="1169551"/>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r">
                <a:buNone/>
              </a:pPr>
              <a:r>
                <a:rPr lang="en-MX" sz="1400" dirty="0"/>
                <a:t>En cada día del año</a:t>
              </a:r>
              <a:r>
                <a:rPr lang="es-MX" sz="1400" dirty="0"/>
                <a:t>:</a:t>
              </a:r>
              <a:r>
                <a:rPr lang="en-MX" sz="1400" dirty="0"/>
                <a:t> la demanda del consumidor</a:t>
              </a:r>
              <a:r>
                <a:rPr lang="es-MX" sz="1400" dirty="0"/>
                <a:t>, la </a:t>
              </a:r>
              <a:r>
                <a:rPr lang="en-MX" sz="1400" dirty="0"/>
                <a:t>oferta de los campos</a:t>
              </a:r>
              <a:r>
                <a:rPr lang="es-MX" sz="1400" dirty="0"/>
                <a:t> y, p</a:t>
              </a:r>
              <a:r>
                <a:rPr lang="en-MX" sz="1400" dirty="0"/>
                <a:t>ara cada agente</a:t>
              </a:r>
              <a:r>
                <a:rPr lang="es-MX" sz="1400" dirty="0"/>
                <a:t>, </a:t>
              </a:r>
              <a:r>
                <a:rPr lang="en-MX" sz="1400" dirty="0"/>
                <a:t>sus inventarios</a:t>
              </a:r>
              <a:r>
                <a:rPr lang="es-MX" sz="1400" dirty="0"/>
                <a:t> y </a:t>
              </a:r>
              <a:r>
                <a:rPr lang="en-MX" sz="1400" dirty="0"/>
                <a:t>órdenes del día anterior</a:t>
              </a:r>
            </a:p>
          </p:txBody>
        </p:sp>
      </p:grpSp>
      <p:grpSp>
        <p:nvGrpSpPr>
          <p:cNvPr id="20" name="Group 19">
            <a:extLst>
              <a:ext uri="{FF2B5EF4-FFF2-40B4-BE49-F238E27FC236}">
                <a16:creationId xmlns:a16="http://schemas.microsoft.com/office/drawing/2014/main" id="{0881D248-15E4-274E-BE68-19D8598D374B}"/>
              </a:ext>
            </a:extLst>
          </p:cNvPr>
          <p:cNvGrpSpPr/>
          <p:nvPr/>
        </p:nvGrpSpPr>
        <p:grpSpPr>
          <a:xfrm>
            <a:off x="8989573" y="2509185"/>
            <a:ext cx="3086568" cy="987799"/>
            <a:chOff x="8989573" y="2509185"/>
            <a:chExt cx="3086568" cy="987799"/>
          </a:xfrm>
        </p:grpSpPr>
        <p:sp>
          <p:nvSpPr>
            <p:cNvPr id="10" name="TextBox 9">
              <a:extLst>
                <a:ext uri="{FF2B5EF4-FFF2-40B4-BE49-F238E27FC236}">
                  <a16:creationId xmlns:a16="http://schemas.microsoft.com/office/drawing/2014/main" id="{07AB8414-6997-3E48-B251-F28E5B3569A0}"/>
                </a:ext>
              </a:extLst>
            </p:cNvPr>
            <p:cNvSpPr txBox="1"/>
            <p:nvPr/>
          </p:nvSpPr>
          <p:spPr>
            <a:xfrm>
              <a:off x="8989573" y="2509185"/>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dirty="0"/>
                <a:t>Acción</a:t>
              </a:r>
            </a:p>
          </p:txBody>
        </p:sp>
        <p:sp>
          <p:nvSpPr>
            <p:cNvPr id="12" name="TextBox 11">
              <a:extLst>
                <a:ext uri="{FF2B5EF4-FFF2-40B4-BE49-F238E27FC236}">
                  <a16:creationId xmlns:a16="http://schemas.microsoft.com/office/drawing/2014/main" id="{74976B4D-C2AC-CD4D-915C-6C6803B69954}"/>
                </a:ext>
              </a:extLst>
            </p:cNvPr>
            <p:cNvSpPr txBox="1"/>
            <p:nvPr/>
          </p:nvSpPr>
          <p:spPr>
            <a:xfrm>
              <a:off x="8989573" y="2758320"/>
              <a:ext cx="1720137" cy="73866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dirty="0"/>
                <a:t>Para cada agente, la cantidad a pedir al agente superior</a:t>
              </a:r>
            </a:p>
          </p:txBody>
        </p:sp>
      </p:grpSp>
      <p:grpSp>
        <p:nvGrpSpPr>
          <p:cNvPr id="3" name="Group 2">
            <a:extLst>
              <a:ext uri="{FF2B5EF4-FFF2-40B4-BE49-F238E27FC236}">
                <a16:creationId xmlns:a16="http://schemas.microsoft.com/office/drawing/2014/main" id="{67ACD13C-40B1-7A4D-877F-690139E39342}"/>
              </a:ext>
            </a:extLst>
          </p:cNvPr>
          <p:cNvGrpSpPr/>
          <p:nvPr/>
        </p:nvGrpSpPr>
        <p:grpSpPr>
          <a:xfrm>
            <a:off x="337278" y="2444878"/>
            <a:ext cx="4991335" cy="1002432"/>
            <a:chOff x="337278" y="2444878"/>
            <a:chExt cx="4991335" cy="1002432"/>
          </a:xfrm>
        </p:grpSpPr>
        <p:sp>
          <p:nvSpPr>
            <p:cNvPr id="5" name="TextBox 4">
              <a:extLst>
                <a:ext uri="{FF2B5EF4-FFF2-40B4-BE49-F238E27FC236}">
                  <a16:creationId xmlns:a16="http://schemas.microsoft.com/office/drawing/2014/main" id="{EA031500-3DDA-544C-8EF6-663E1CF5E759}"/>
                </a:ext>
              </a:extLst>
            </p:cNvPr>
            <p:cNvSpPr txBox="1"/>
            <p:nvPr/>
          </p:nvSpPr>
          <p:spPr>
            <a:xfrm>
              <a:off x="2242045" y="2444878"/>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a:t>Agentes</a:t>
              </a:r>
            </a:p>
          </p:txBody>
        </p:sp>
        <p:sp>
          <p:nvSpPr>
            <p:cNvPr id="13" name="TextBox 12">
              <a:extLst>
                <a:ext uri="{FF2B5EF4-FFF2-40B4-BE49-F238E27FC236}">
                  <a16:creationId xmlns:a16="http://schemas.microsoft.com/office/drawing/2014/main" id="{B33CA50F-0DDC-6D48-B006-B943083B0F65}"/>
                </a:ext>
              </a:extLst>
            </p:cNvPr>
            <p:cNvSpPr txBox="1"/>
            <p:nvPr/>
          </p:nvSpPr>
          <p:spPr>
            <a:xfrm>
              <a:off x="337278" y="2708646"/>
              <a:ext cx="2764835" cy="73866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r">
                <a:buNone/>
              </a:pPr>
              <a:r>
                <a:rPr lang="en-MX" sz="1400" dirty="0"/>
                <a:t>Aquellos que toman decisiones dentro de la cadena: menudeo, mayoreo, almacén regional y fábrica</a:t>
              </a:r>
            </a:p>
          </p:txBody>
        </p:sp>
      </p:grpSp>
      <p:grpSp>
        <p:nvGrpSpPr>
          <p:cNvPr id="19" name="Group 18">
            <a:extLst>
              <a:ext uri="{FF2B5EF4-FFF2-40B4-BE49-F238E27FC236}">
                <a16:creationId xmlns:a16="http://schemas.microsoft.com/office/drawing/2014/main" id="{885E9449-46AC-EB4E-A376-09D2E3FBB10D}"/>
              </a:ext>
            </a:extLst>
          </p:cNvPr>
          <p:cNvGrpSpPr/>
          <p:nvPr/>
        </p:nvGrpSpPr>
        <p:grpSpPr>
          <a:xfrm>
            <a:off x="622089" y="5246844"/>
            <a:ext cx="4823242" cy="578322"/>
            <a:chOff x="622089" y="5246844"/>
            <a:chExt cx="4823242" cy="578322"/>
          </a:xfrm>
        </p:grpSpPr>
        <p:sp>
          <p:nvSpPr>
            <p:cNvPr id="9" name="TextBox 8">
              <a:extLst>
                <a:ext uri="{FF2B5EF4-FFF2-40B4-BE49-F238E27FC236}">
                  <a16:creationId xmlns:a16="http://schemas.microsoft.com/office/drawing/2014/main" id="{E4BED408-260F-B84B-A179-61798577EB6A}"/>
                </a:ext>
              </a:extLst>
            </p:cNvPr>
            <p:cNvSpPr txBox="1"/>
            <p:nvPr/>
          </p:nvSpPr>
          <p:spPr>
            <a:xfrm>
              <a:off x="2358763" y="5246844"/>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dirty="0"/>
                <a:t>Mundo</a:t>
              </a:r>
            </a:p>
          </p:txBody>
        </p:sp>
        <p:sp>
          <p:nvSpPr>
            <p:cNvPr id="14" name="TextBox 13">
              <a:extLst>
                <a:ext uri="{FF2B5EF4-FFF2-40B4-BE49-F238E27FC236}">
                  <a16:creationId xmlns:a16="http://schemas.microsoft.com/office/drawing/2014/main" id="{A32CE023-616F-B049-80AE-826DCA9C37D8}"/>
                </a:ext>
              </a:extLst>
            </p:cNvPr>
            <p:cNvSpPr txBox="1"/>
            <p:nvPr/>
          </p:nvSpPr>
          <p:spPr>
            <a:xfrm>
              <a:off x="622089" y="5517389"/>
              <a:ext cx="2480024"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r">
                <a:buNone/>
              </a:pPr>
              <a:r>
                <a:rPr lang="en-MX" sz="1400"/>
                <a:t>La cadena completa</a:t>
              </a:r>
            </a:p>
          </p:txBody>
        </p:sp>
      </p:grpSp>
      <p:grpSp>
        <p:nvGrpSpPr>
          <p:cNvPr id="22" name="Group 21">
            <a:extLst>
              <a:ext uri="{FF2B5EF4-FFF2-40B4-BE49-F238E27FC236}">
                <a16:creationId xmlns:a16="http://schemas.microsoft.com/office/drawing/2014/main" id="{750394C9-D533-8E49-B57B-94EB4FC3A29B}"/>
              </a:ext>
            </a:extLst>
          </p:cNvPr>
          <p:cNvGrpSpPr/>
          <p:nvPr/>
        </p:nvGrpSpPr>
        <p:grpSpPr>
          <a:xfrm>
            <a:off x="8989573" y="4774658"/>
            <a:ext cx="3086568" cy="1039189"/>
            <a:chOff x="8989573" y="4774658"/>
            <a:chExt cx="3086568" cy="1039189"/>
          </a:xfrm>
        </p:grpSpPr>
        <p:sp>
          <p:nvSpPr>
            <p:cNvPr id="8" name="TextBox 7">
              <a:extLst>
                <a:ext uri="{FF2B5EF4-FFF2-40B4-BE49-F238E27FC236}">
                  <a16:creationId xmlns:a16="http://schemas.microsoft.com/office/drawing/2014/main" id="{4E1C0396-C814-844B-9BB5-50F0F647873F}"/>
                </a:ext>
              </a:extLst>
            </p:cNvPr>
            <p:cNvSpPr txBox="1"/>
            <p:nvPr/>
          </p:nvSpPr>
          <p:spPr>
            <a:xfrm>
              <a:off x="8989573" y="4774658"/>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dirty="0"/>
                <a:t>Política </a:t>
              </a:r>
              <a:r>
                <a:rPr lang="en-MX" sz="1400" b="1" i="1" dirty="0"/>
                <a:t>(policy)</a:t>
              </a:r>
              <a:endParaRPr lang="en-MX" sz="1400" b="1" dirty="0"/>
            </a:p>
          </p:txBody>
        </p:sp>
        <p:sp>
          <p:nvSpPr>
            <p:cNvPr id="15" name="TextBox 14">
              <a:extLst>
                <a:ext uri="{FF2B5EF4-FFF2-40B4-BE49-F238E27FC236}">
                  <a16:creationId xmlns:a16="http://schemas.microsoft.com/office/drawing/2014/main" id="{293EFEA1-D24E-CA4E-980B-71E33AA0B569}"/>
                </a:ext>
              </a:extLst>
            </p:cNvPr>
            <p:cNvSpPr txBox="1"/>
            <p:nvPr/>
          </p:nvSpPr>
          <p:spPr>
            <a:xfrm>
              <a:off x="8999290" y="5075183"/>
              <a:ext cx="2756346" cy="73866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dirty="0"/>
                <a:t>Para cada agente, la secuencia de cantidad demandada al agente superior en cada día del año</a:t>
              </a:r>
            </a:p>
          </p:txBody>
        </p:sp>
      </p:grpSp>
      <p:grpSp>
        <p:nvGrpSpPr>
          <p:cNvPr id="21" name="Group 20">
            <a:extLst>
              <a:ext uri="{FF2B5EF4-FFF2-40B4-BE49-F238E27FC236}">
                <a16:creationId xmlns:a16="http://schemas.microsoft.com/office/drawing/2014/main" id="{AB0D3271-BD25-6B4C-ABB6-2A19B1849494}"/>
              </a:ext>
            </a:extLst>
          </p:cNvPr>
          <p:cNvGrpSpPr/>
          <p:nvPr/>
        </p:nvGrpSpPr>
        <p:grpSpPr>
          <a:xfrm>
            <a:off x="8989573" y="3668155"/>
            <a:ext cx="3086568" cy="1005102"/>
            <a:chOff x="8989573" y="3668155"/>
            <a:chExt cx="3086568" cy="1005102"/>
          </a:xfrm>
        </p:grpSpPr>
        <p:sp>
          <p:nvSpPr>
            <p:cNvPr id="6" name="TextBox 5">
              <a:extLst>
                <a:ext uri="{FF2B5EF4-FFF2-40B4-BE49-F238E27FC236}">
                  <a16:creationId xmlns:a16="http://schemas.microsoft.com/office/drawing/2014/main" id="{BE30C468-D888-3E47-9DFA-62B44F965821}"/>
                </a:ext>
              </a:extLst>
            </p:cNvPr>
            <p:cNvSpPr txBox="1"/>
            <p:nvPr/>
          </p:nvSpPr>
          <p:spPr>
            <a:xfrm>
              <a:off x="8989573" y="3668155"/>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dirty="0"/>
                <a:t>Recompensa</a:t>
              </a:r>
            </a:p>
          </p:txBody>
        </p:sp>
        <p:sp>
          <p:nvSpPr>
            <p:cNvPr id="16" name="TextBox 15">
              <a:extLst>
                <a:ext uri="{FF2B5EF4-FFF2-40B4-BE49-F238E27FC236}">
                  <a16:creationId xmlns:a16="http://schemas.microsoft.com/office/drawing/2014/main" id="{3D4A31FC-187C-124D-8364-5F5A3EBD7BBF}"/>
                </a:ext>
              </a:extLst>
            </p:cNvPr>
            <p:cNvSpPr txBox="1"/>
            <p:nvPr/>
          </p:nvSpPr>
          <p:spPr>
            <a:xfrm>
              <a:off x="8999289" y="3934593"/>
              <a:ext cx="2475677" cy="73866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a:t>Para cada agente, el ingreso total al final del año de operaciones</a:t>
              </a:r>
            </a:p>
          </p:txBody>
        </p:sp>
      </p:grpSp>
    </p:spTree>
    <p:extLst>
      <p:ext uri="{BB962C8B-B14F-4D97-AF65-F5344CB8AC3E}">
        <p14:creationId xmlns:p14="http://schemas.microsoft.com/office/powerpoint/2010/main" val="1744300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1B372-4D09-244F-91EE-D5C992E3F39E}"/>
              </a:ext>
            </a:extLst>
          </p:cNvPr>
          <p:cNvSpPr>
            <a:spLocks noGrp="1"/>
          </p:cNvSpPr>
          <p:nvPr>
            <p:ph type="title"/>
          </p:nvPr>
        </p:nvSpPr>
        <p:spPr/>
        <p:txBody>
          <a:bodyPr/>
          <a:lstStyle/>
          <a:p>
            <a:r>
              <a:rPr lang="en-MX"/>
              <a:t>la recompensa</a:t>
            </a:r>
          </a:p>
        </p:txBody>
      </p:sp>
      <p:pic>
        <p:nvPicPr>
          <p:cNvPr id="5" name="Content Placeholder 4">
            <a:extLst>
              <a:ext uri="{FF2B5EF4-FFF2-40B4-BE49-F238E27FC236}">
                <a16:creationId xmlns:a16="http://schemas.microsoft.com/office/drawing/2014/main" id="{4785F171-9CAD-E24A-8F74-CE4974FB0A21}"/>
              </a:ext>
            </a:extLst>
          </p:cNvPr>
          <p:cNvPicPr>
            <a:picLocks noGrp="1" noChangeAspect="1"/>
          </p:cNvPicPr>
          <p:nvPr>
            <p:ph idx="1"/>
          </p:nvPr>
        </p:nvPicPr>
        <p:blipFill rotWithShape="1">
          <a:blip r:embed="rId3"/>
          <a:srcRect l="31826" t="29180" r="17494"/>
          <a:stretch/>
        </p:blipFill>
        <p:spPr>
          <a:xfrm>
            <a:off x="2623145" y="2902998"/>
            <a:ext cx="4032026" cy="2263807"/>
          </a:xfrm>
        </p:spPr>
      </p:pic>
      <p:sp>
        <p:nvSpPr>
          <p:cNvPr id="3" name="TextBox 2">
            <a:extLst>
              <a:ext uri="{FF2B5EF4-FFF2-40B4-BE49-F238E27FC236}">
                <a16:creationId xmlns:a16="http://schemas.microsoft.com/office/drawing/2014/main" id="{2CC9AA02-12E2-BD41-9DAD-6DD3FFD34068}"/>
              </a:ext>
            </a:extLst>
          </p:cNvPr>
          <p:cNvSpPr txBox="1"/>
          <p:nvPr/>
        </p:nvSpPr>
        <p:spPr>
          <a:xfrm>
            <a:off x="581192" y="2366780"/>
            <a:ext cx="11029616" cy="307777"/>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a:t>Independientemente del algoritmo de aprendizaje que se utilice, cada agente calcula su ganancia en el día </a:t>
            </a:r>
            <a:r>
              <a:rPr lang="en-MX" sz="1400" i="1"/>
              <a:t>d</a:t>
            </a:r>
            <a:r>
              <a:rPr lang="en-MX" sz="1400"/>
              <a:t> de la siguiente manera:</a:t>
            </a:r>
          </a:p>
        </p:txBody>
      </p:sp>
      <p:sp>
        <p:nvSpPr>
          <p:cNvPr id="6" name="TextBox 5">
            <a:extLst>
              <a:ext uri="{FF2B5EF4-FFF2-40B4-BE49-F238E27FC236}">
                <a16:creationId xmlns:a16="http://schemas.microsoft.com/office/drawing/2014/main" id="{0F85FF5C-E64E-0E45-AA30-BC437F0ED8D5}"/>
              </a:ext>
            </a:extLst>
          </p:cNvPr>
          <p:cNvSpPr txBox="1"/>
          <p:nvPr/>
        </p:nvSpPr>
        <p:spPr>
          <a:xfrm>
            <a:off x="6681025" y="3127345"/>
            <a:ext cx="2709864"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US" sz="1200" dirty="0"/>
              <a:t>Los </a:t>
            </a:r>
            <a:r>
              <a:rPr lang="en-US" sz="1200" dirty="0" err="1"/>
              <a:t>ingresos</a:t>
            </a:r>
            <a:r>
              <a:rPr lang="en-US" sz="1200" dirty="0"/>
              <a:t> </a:t>
            </a:r>
            <a:r>
              <a:rPr lang="en-US" sz="1200" dirty="0" err="1"/>
              <a:t>totales</a:t>
            </a:r>
            <a:endParaRPr lang="en-MX" sz="1200" dirty="0"/>
          </a:p>
        </p:txBody>
      </p:sp>
      <p:sp>
        <p:nvSpPr>
          <p:cNvPr id="7" name="TextBox 6">
            <a:extLst>
              <a:ext uri="{FF2B5EF4-FFF2-40B4-BE49-F238E27FC236}">
                <a16:creationId xmlns:a16="http://schemas.microsoft.com/office/drawing/2014/main" id="{5003395B-E6BE-D746-BDA6-1ECE36CDE108}"/>
              </a:ext>
            </a:extLst>
          </p:cNvPr>
          <p:cNvSpPr txBox="1"/>
          <p:nvPr/>
        </p:nvSpPr>
        <p:spPr>
          <a:xfrm>
            <a:off x="6681025" y="3625546"/>
            <a:ext cx="2709864"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US" sz="1200" dirty="0"/>
              <a:t>Los </a:t>
            </a:r>
            <a:r>
              <a:rPr lang="en-US" sz="1200" dirty="0" err="1"/>
              <a:t>costos</a:t>
            </a:r>
            <a:r>
              <a:rPr lang="en-US" sz="1200" dirty="0"/>
              <a:t> por </a:t>
            </a:r>
            <a:r>
              <a:rPr lang="en-US" sz="1200" dirty="0" err="1"/>
              <a:t>órdenes</a:t>
            </a:r>
            <a:r>
              <a:rPr lang="en-US" sz="1200" dirty="0"/>
              <a:t> no </a:t>
            </a:r>
            <a:r>
              <a:rPr lang="en-US" sz="1200" dirty="0" err="1"/>
              <a:t>cumplidas</a:t>
            </a:r>
            <a:endParaRPr lang="en-MX" sz="1200" dirty="0"/>
          </a:p>
        </p:txBody>
      </p:sp>
      <p:sp>
        <p:nvSpPr>
          <p:cNvPr id="8" name="TextBox 7">
            <a:extLst>
              <a:ext uri="{FF2B5EF4-FFF2-40B4-BE49-F238E27FC236}">
                <a16:creationId xmlns:a16="http://schemas.microsoft.com/office/drawing/2014/main" id="{E35979D0-9471-1049-ADE0-05181E9AF133}"/>
              </a:ext>
            </a:extLst>
          </p:cNvPr>
          <p:cNvSpPr txBox="1"/>
          <p:nvPr/>
        </p:nvSpPr>
        <p:spPr>
          <a:xfrm>
            <a:off x="6681025" y="4123747"/>
            <a:ext cx="2709864"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US" sz="1200" dirty="0"/>
              <a:t>Los </a:t>
            </a:r>
            <a:r>
              <a:rPr lang="en-US" sz="1200" dirty="0" err="1"/>
              <a:t>costos</a:t>
            </a:r>
            <a:r>
              <a:rPr lang="en-US" sz="1200" dirty="0"/>
              <a:t> por </a:t>
            </a:r>
            <a:r>
              <a:rPr lang="en-US" sz="1200" dirty="0" err="1"/>
              <a:t>inventario</a:t>
            </a:r>
            <a:r>
              <a:rPr lang="en-US" sz="1200" dirty="0"/>
              <a:t> </a:t>
            </a:r>
            <a:r>
              <a:rPr lang="en-US" sz="1200" dirty="0" err="1"/>
              <a:t>comprado</a:t>
            </a:r>
            <a:endParaRPr lang="en-MX" sz="1200" dirty="0"/>
          </a:p>
        </p:txBody>
      </p:sp>
      <p:sp>
        <p:nvSpPr>
          <p:cNvPr id="9" name="TextBox 8">
            <a:extLst>
              <a:ext uri="{FF2B5EF4-FFF2-40B4-BE49-F238E27FC236}">
                <a16:creationId xmlns:a16="http://schemas.microsoft.com/office/drawing/2014/main" id="{2ED9E3E1-1B30-1F47-BB3D-4A471002F773}"/>
              </a:ext>
            </a:extLst>
          </p:cNvPr>
          <p:cNvSpPr txBox="1"/>
          <p:nvPr/>
        </p:nvSpPr>
        <p:spPr>
          <a:xfrm>
            <a:off x="6681025" y="4615290"/>
            <a:ext cx="2709864"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US" sz="1200" dirty="0"/>
              <a:t>Los </a:t>
            </a:r>
            <a:r>
              <a:rPr lang="en-US" sz="1200" dirty="0" err="1"/>
              <a:t>costos</a:t>
            </a:r>
            <a:r>
              <a:rPr lang="en-US" sz="1200" dirty="0"/>
              <a:t> de </a:t>
            </a:r>
            <a:r>
              <a:rPr lang="en-US" sz="1200" dirty="0" err="1"/>
              <a:t>almacenamiento</a:t>
            </a:r>
            <a:endParaRPr lang="en-MX" sz="1200" dirty="0"/>
          </a:p>
        </p:txBody>
      </p:sp>
      <p:sp>
        <p:nvSpPr>
          <p:cNvPr id="10" name="TextBox 9">
            <a:extLst>
              <a:ext uri="{FF2B5EF4-FFF2-40B4-BE49-F238E27FC236}">
                <a16:creationId xmlns:a16="http://schemas.microsoft.com/office/drawing/2014/main" id="{C309F7ED-20EB-B34F-8AB0-083C0EF79B8E}"/>
              </a:ext>
            </a:extLst>
          </p:cNvPr>
          <p:cNvSpPr txBox="1"/>
          <p:nvPr/>
        </p:nvSpPr>
        <p:spPr>
          <a:xfrm>
            <a:off x="581192" y="5506481"/>
            <a:ext cx="11029616" cy="523220"/>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b="1" dirty="0"/>
              <a:t>La recompensa que se usará para el aprendizaje será el dinero total al final del año, es decir, la suma de las ganancias de cada día </a:t>
            </a:r>
            <a:r>
              <a:rPr lang="en-MX" sz="1400" b="1" i="1" dirty="0"/>
              <a:t>d. </a:t>
            </a:r>
            <a:r>
              <a:rPr lang="en-MX" sz="1400" b="1" dirty="0"/>
              <a:t>Cada agente tiene su propia variable de ganancias, y por lo tanto, su propia recompensa.</a:t>
            </a:r>
          </a:p>
        </p:txBody>
      </p:sp>
      <p:cxnSp>
        <p:nvCxnSpPr>
          <p:cNvPr id="12" name="Straight Connector 11">
            <a:extLst>
              <a:ext uri="{FF2B5EF4-FFF2-40B4-BE49-F238E27FC236}">
                <a16:creationId xmlns:a16="http://schemas.microsoft.com/office/drawing/2014/main" id="{B544E2E3-B244-B04D-B49F-CF0F9F176EC6}"/>
              </a:ext>
            </a:extLst>
          </p:cNvPr>
          <p:cNvCxnSpPr>
            <a:cxnSpLocks/>
          </p:cNvCxnSpPr>
          <p:nvPr/>
        </p:nvCxnSpPr>
        <p:spPr>
          <a:xfrm>
            <a:off x="5184648" y="3275860"/>
            <a:ext cx="147052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E633E0FF-1D2E-1F4D-B0C3-9BC4A0F9565A}"/>
              </a:ext>
            </a:extLst>
          </p:cNvPr>
          <p:cNvCxnSpPr>
            <a:cxnSpLocks/>
          </p:cNvCxnSpPr>
          <p:nvPr/>
        </p:nvCxnSpPr>
        <p:spPr>
          <a:xfrm>
            <a:off x="5576045" y="4253884"/>
            <a:ext cx="10791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13EBB18-62C3-904D-ADC4-66A1EF35F5EE}"/>
              </a:ext>
            </a:extLst>
          </p:cNvPr>
          <p:cNvCxnSpPr>
            <a:cxnSpLocks/>
          </p:cNvCxnSpPr>
          <p:nvPr/>
        </p:nvCxnSpPr>
        <p:spPr>
          <a:xfrm>
            <a:off x="5576045" y="4770268"/>
            <a:ext cx="107912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99999F44-08E7-DD41-8EA4-3E1C3C726716}"/>
              </a:ext>
            </a:extLst>
          </p:cNvPr>
          <p:cNvCxnSpPr>
            <a:cxnSpLocks/>
          </p:cNvCxnSpPr>
          <p:nvPr/>
        </p:nvCxnSpPr>
        <p:spPr>
          <a:xfrm>
            <a:off x="6454155" y="3795204"/>
            <a:ext cx="201016"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83897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E399-05FC-AC44-AC5C-ECBC88C83FDC}"/>
              </a:ext>
            </a:extLst>
          </p:cNvPr>
          <p:cNvSpPr>
            <a:spLocks noGrp="1"/>
          </p:cNvSpPr>
          <p:nvPr>
            <p:ph type="title"/>
          </p:nvPr>
        </p:nvSpPr>
        <p:spPr/>
        <p:txBody>
          <a:bodyPr/>
          <a:lstStyle/>
          <a:p>
            <a:r>
              <a:rPr lang="en-MX"/>
              <a:t>Indice</a:t>
            </a:r>
          </a:p>
        </p:txBody>
      </p:sp>
      <p:sp>
        <p:nvSpPr>
          <p:cNvPr id="3" name="Content Placeholder 2">
            <a:extLst>
              <a:ext uri="{FF2B5EF4-FFF2-40B4-BE49-F238E27FC236}">
                <a16:creationId xmlns:a16="http://schemas.microsoft.com/office/drawing/2014/main" id="{C89CFF4C-EDB2-AE41-A072-300F44CEBBDD}"/>
              </a:ext>
            </a:extLst>
          </p:cNvPr>
          <p:cNvSpPr>
            <a:spLocks noGrp="1"/>
          </p:cNvSpPr>
          <p:nvPr>
            <p:ph idx="1"/>
          </p:nvPr>
        </p:nvSpPr>
        <p:spPr/>
        <p:txBody>
          <a:bodyPr/>
          <a:lstStyle/>
          <a:p>
            <a:pPr marL="0" indent="0">
              <a:buNone/>
            </a:pPr>
            <a:r>
              <a:rPr lang="en-MX" dirty="0"/>
              <a:t>Conceptos básicos de aprendizaje reforzado</a:t>
            </a:r>
          </a:p>
          <a:p>
            <a:pPr marL="0" indent="0">
              <a:buNone/>
            </a:pPr>
            <a:r>
              <a:rPr lang="es-ES" dirty="0"/>
              <a:t>El problema: el juego de distribución de cerveza</a:t>
            </a:r>
          </a:p>
          <a:p>
            <a:pPr marL="0" indent="0">
              <a:buNone/>
            </a:pPr>
            <a:r>
              <a:rPr lang="en-MX" dirty="0"/>
              <a:t>Aprendizaje reforzado para el juego de distribución de cerveza</a:t>
            </a:r>
          </a:p>
          <a:p>
            <a:pPr marL="0" indent="0">
              <a:buNone/>
            </a:pPr>
            <a:r>
              <a:rPr lang="en-MX" b="1" dirty="0"/>
              <a:t>Resultados</a:t>
            </a:r>
          </a:p>
        </p:txBody>
      </p:sp>
    </p:spTree>
    <p:extLst>
      <p:ext uri="{BB962C8B-B14F-4D97-AF65-F5344CB8AC3E}">
        <p14:creationId xmlns:p14="http://schemas.microsoft.com/office/powerpoint/2010/main" val="31820823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726A3-0BB0-5643-BA02-36351046C90B}"/>
              </a:ext>
            </a:extLst>
          </p:cNvPr>
          <p:cNvSpPr>
            <a:spLocks noGrp="1"/>
          </p:cNvSpPr>
          <p:nvPr>
            <p:ph type="title"/>
          </p:nvPr>
        </p:nvSpPr>
        <p:spPr/>
        <p:txBody>
          <a:bodyPr>
            <a:normAutofit fontScale="90000"/>
          </a:bodyPr>
          <a:lstStyle/>
          <a:p>
            <a:r>
              <a:rPr lang="es-ES" dirty="0"/>
              <a:t>Cada agente encuentra una política (</a:t>
            </a:r>
            <a:r>
              <a:rPr lang="es-ES" i="1" dirty="0" err="1"/>
              <a:t>Policy</a:t>
            </a:r>
            <a:r>
              <a:rPr lang="es-ES" dirty="0"/>
              <a:t>) que maximiza su recompensa y el algoritmo converge rápidamente</a:t>
            </a:r>
            <a:endParaRPr lang="en-MX" dirty="0"/>
          </a:p>
        </p:txBody>
      </p:sp>
      <p:pic>
        <p:nvPicPr>
          <p:cNvPr id="5" name="Content Placeholder 4">
            <a:extLst>
              <a:ext uri="{FF2B5EF4-FFF2-40B4-BE49-F238E27FC236}">
                <a16:creationId xmlns:a16="http://schemas.microsoft.com/office/drawing/2014/main" id="{722F2A0B-8C68-204A-961F-50ADE0D1F571}"/>
              </a:ext>
            </a:extLst>
          </p:cNvPr>
          <p:cNvPicPr>
            <a:picLocks noGrp="1" noChangeAspect="1"/>
          </p:cNvPicPr>
          <p:nvPr>
            <p:ph idx="1"/>
          </p:nvPr>
        </p:nvPicPr>
        <p:blipFill>
          <a:blip r:embed="rId2"/>
          <a:stretch>
            <a:fillRect/>
          </a:stretch>
        </p:blipFill>
        <p:spPr>
          <a:xfrm>
            <a:off x="6869463" y="2661803"/>
            <a:ext cx="4164966" cy="3494149"/>
          </a:xfrm>
        </p:spPr>
      </p:pic>
      <p:sp>
        <p:nvSpPr>
          <p:cNvPr id="15" name="TextBox 14">
            <a:extLst>
              <a:ext uri="{FF2B5EF4-FFF2-40B4-BE49-F238E27FC236}">
                <a16:creationId xmlns:a16="http://schemas.microsoft.com/office/drawing/2014/main" id="{55B72CDC-7C51-7B4C-8624-BBB5023E227A}"/>
              </a:ext>
            </a:extLst>
          </p:cNvPr>
          <p:cNvSpPr txBox="1"/>
          <p:nvPr/>
        </p:nvSpPr>
        <p:spPr>
          <a:xfrm>
            <a:off x="2056033" y="2669501"/>
            <a:ext cx="1024859"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a:t>Menudeo</a:t>
            </a:r>
          </a:p>
        </p:txBody>
      </p:sp>
      <p:sp>
        <p:nvSpPr>
          <p:cNvPr id="16" name="TextBox 15">
            <a:extLst>
              <a:ext uri="{FF2B5EF4-FFF2-40B4-BE49-F238E27FC236}">
                <a16:creationId xmlns:a16="http://schemas.microsoft.com/office/drawing/2014/main" id="{BA85F1A8-0D7C-AA43-B1BF-274BE9055A79}"/>
              </a:ext>
            </a:extLst>
          </p:cNvPr>
          <p:cNvSpPr txBox="1"/>
          <p:nvPr/>
        </p:nvSpPr>
        <p:spPr>
          <a:xfrm>
            <a:off x="2056033" y="4104755"/>
            <a:ext cx="1024859" cy="43088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a:t>Almacén regional</a:t>
            </a:r>
          </a:p>
        </p:txBody>
      </p:sp>
      <p:sp>
        <p:nvSpPr>
          <p:cNvPr id="17" name="TextBox 16">
            <a:extLst>
              <a:ext uri="{FF2B5EF4-FFF2-40B4-BE49-F238E27FC236}">
                <a16:creationId xmlns:a16="http://schemas.microsoft.com/office/drawing/2014/main" id="{4CFAB220-BD88-BB41-A918-FDB30920AEC6}"/>
              </a:ext>
            </a:extLst>
          </p:cNvPr>
          <p:cNvSpPr txBox="1"/>
          <p:nvPr/>
        </p:nvSpPr>
        <p:spPr>
          <a:xfrm>
            <a:off x="4125463" y="4189393"/>
            <a:ext cx="1024859"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a:t>Fábrica</a:t>
            </a:r>
          </a:p>
        </p:txBody>
      </p:sp>
      <p:sp>
        <p:nvSpPr>
          <p:cNvPr id="18" name="TextBox 17">
            <a:extLst>
              <a:ext uri="{FF2B5EF4-FFF2-40B4-BE49-F238E27FC236}">
                <a16:creationId xmlns:a16="http://schemas.microsoft.com/office/drawing/2014/main" id="{8A0DA0A2-63B2-634B-BA54-13A1BE1C44CF}"/>
              </a:ext>
            </a:extLst>
          </p:cNvPr>
          <p:cNvSpPr txBox="1"/>
          <p:nvPr/>
        </p:nvSpPr>
        <p:spPr>
          <a:xfrm>
            <a:off x="4125463" y="2669501"/>
            <a:ext cx="1024859"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dirty="0"/>
              <a:t>Mayoreo</a:t>
            </a:r>
          </a:p>
        </p:txBody>
      </p:sp>
      <p:sp>
        <p:nvSpPr>
          <p:cNvPr id="3" name="TextBox 2">
            <a:extLst>
              <a:ext uri="{FF2B5EF4-FFF2-40B4-BE49-F238E27FC236}">
                <a16:creationId xmlns:a16="http://schemas.microsoft.com/office/drawing/2014/main" id="{908D1056-EC4E-C54B-92D5-5A96B7AFF0D3}"/>
              </a:ext>
            </a:extLst>
          </p:cNvPr>
          <p:cNvSpPr txBox="1"/>
          <p:nvPr/>
        </p:nvSpPr>
        <p:spPr>
          <a:xfrm>
            <a:off x="699541" y="5635185"/>
            <a:ext cx="6169922" cy="73866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dirty="0"/>
              <a:t>Las políticas aprendidas son directamente aplicables: son las instrucciones, para cada agente, de la cantidad que debe demandar al agente superior en cada día del año. </a:t>
            </a:r>
          </a:p>
        </p:txBody>
      </p:sp>
      <p:grpSp>
        <p:nvGrpSpPr>
          <p:cNvPr id="22" name="Group 21">
            <a:extLst>
              <a:ext uri="{FF2B5EF4-FFF2-40B4-BE49-F238E27FC236}">
                <a16:creationId xmlns:a16="http://schemas.microsoft.com/office/drawing/2014/main" id="{916D6E5F-2B98-0544-9F97-2ED6F67B7F2A}"/>
              </a:ext>
            </a:extLst>
          </p:cNvPr>
          <p:cNvGrpSpPr/>
          <p:nvPr/>
        </p:nvGrpSpPr>
        <p:grpSpPr>
          <a:xfrm>
            <a:off x="1793491" y="2055028"/>
            <a:ext cx="3770294" cy="523220"/>
            <a:chOff x="837217" y="1928693"/>
            <a:chExt cx="3770294" cy="523220"/>
          </a:xfrm>
        </p:grpSpPr>
        <p:sp>
          <p:nvSpPr>
            <p:cNvPr id="19" name="TextBox 18">
              <a:extLst>
                <a:ext uri="{FF2B5EF4-FFF2-40B4-BE49-F238E27FC236}">
                  <a16:creationId xmlns:a16="http://schemas.microsoft.com/office/drawing/2014/main" id="{5F71725A-946C-9B48-B5DB-4F3C9FD554F7}"/>
                </a:ext>
              </a:extLst>
            </p:cNvPr>
            <p:cNvSpPr txBox="1">
              <a:spLocks/>
            </p:cNvSpPr>
            <p:nvPr/>
          </p:nvSpPr>
          <p:spPr>
            <a:xfrm>
              <a:off x="837217" y="1928693"/>
              <a:ext cx="3770294" cy="52322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a:t>Evolución de la mejor política encontrada a través de las iteraciones del algoritmo</a:t>
              </a:r>
            </a:p>
          </p:txBody>
        </p:sp>
        <p:cxnSp>
          <p:nvCxnSpPr>
            <p:cNvPr id="11" name="Straight Connector 10">
              <a:extLst>
                <a:ext uri="{FF2B5EF4-FFF2-40B4-BE49-F238E27FC236}">
                  <a16:creationId xmlns:a16="http://schemas.microsoft.com/office/drawing/2014/main" id="{3CEBAD36-921A-0A4D-9AED-935353582C32}"/>
                </a:ext>
              </a:extLst>
            </p:cNvPr>
            <p:cNvCxnSpPr>
              <a:cxnSpLocks/>
            </p:cNvCxnSpPr>
            <p:nvPr/>
          </p:nvCxnSpPr>
          <p:spPr>
            <a:xfrm>
              <a:off x="837217" y="2451913"/>
              <a:ext cx="377029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grpSp>
        <p:nvGrpSpPr>
          <p:cNvPr id="21" name="Group 20">
            <a:extLst>
              <a:ext uri="{FF2B5EF4-FFF2-40B4-BE49-F238E27FC236}">
                <a16:creationId xmlns:a16="http://schemas.microsoft.com/office/drawing/2014/main" id="{7A2A605C-78A3-024D-A5B7-9ACA1E9FDCD9}"/>
              </a:ext>
            </a:extLst>
          </p:cNvPr>
          <p:cNvGrpSpPr/>
          <p:nvPr/>
        </p:nvGrpSpPr>
        <p:grpSpPr>
          <a:xfrm>
            <a:off x="6869463" y="2055028"/>
            <a:ext cx="3770294" cy="523220"/>
            <a:chOff x="7030907" y="1928693"/>
            <a:chExt cx="3770294" cy="523220"/>
          </a:xfrm>
        </p:grpSpPr>
        <p:sp>
          <p:nvSpPr>
            <p:cNvPr id="7" name="TextBox 6">
              <a:extLst>
                <a:ext uri="{FF2B5EF4-FFF2-40B4-BE49-F238E27FC236}">
                  <a16:creationId xmlns:a16="http://schemas.microsoft.com/office/drawing/2014/main" id="{D5995E25-F0A5-5845-B67E-0ADBCE68C9EE}"/>
                </a:ext>
              </a:extLst>
            </p:cNvPr>
            <p:cNvSpPr txBox="1">
              <a:spLocks/>
            </p:cNvSpPr>
            <p:nvPr/>
          </p:nvSpPr>
          <p:spPr>
            <a:xfrm>
              <a:off x="7030907" y="1928693"/>
              <a:ext cx="3770294" cy="52322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a:t>Comparación de políticas aprendidas después de 1k, 10k, 100k y 1M de iteraciones</a:t>
              </a:r>
            </a:p>
          </p:txBody>
        </p:sp>
        <p:cxnSp>
          <p:nvCxnSpPr>
            <p:cNvPr id="20" name="Straight Connector 19">
              <a:extLst>
                <a:ext uri="{FF2B5EF4-FFF2-40B4-BE49-F238E27FC236}">
                  <a16:creationId xmlns:a16="http://schemas.microsoft.com/office/drawing/2014/main" id="{1AB22105-40A2-8945-9FEC-4E15681CD208}"/>
                </a:ext>
              </a:extLst>
            </p:cNvPr>
            <p:cNvCxnSpPr>
              <a:cxnSpLocks/>
            </p:cNvCxnSpPr>
            <p:nvPr/>
          </p:nvCxnSpPr>
          <p:spPr>
            <a:xfrm>
              <a:off x="7030907" y="2451913"/>
              <a:ext cx="3770294"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3" name="Rectangle 22">
            <a:extLst>
              <a:ext uri="{FF2B5EF4-FFF2-40B4-BE49-F238E27FC236}">
                <a16:creationId xmlns:a16="http://schemas.microsoft.com/office/drawing/2014/main" id="{B049695E-37FB-CE4F-BB64-A0FB4FCBD8CE}"/>
              </a:ext>
            </a:extLst>
          </p:cNvPr>
          <p:cNvSpPr/>
          <p:nvPr/>
        </p:nvSpPr>
        <p:spPr>
          <a:xfrm>
            <a:off x="6869463" y="4083033"/>
            <a:ext cx="3897505" cy="3525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24" name="Rectangle 23">
            <a:extLst>
              <a:ext uri="{FF2B5EF4-FFF2-40B4-BE49-F238E27FC236}">
                <a16:creationId xmlns:a16="http://schemas.microsoft.com/office/drawing/2014/main" id="{44495B0B-176F-3D45-B3AE-F84D11532F95}"/>
              </a:ext>
            </a:extLst>
          </p:cNvPr>
          <p:cNvSpPr/>
          <p:nvPr/>
        </p:nvSpPr>
        <p:spPr>
          <a:xfrm>
            <a:off x="6869462" y="5940161"/>
            <a:ext cx="3897505" cy="35257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25" name="TextBox 24">
            <a:extLst>
              <a:ext uri="{FF2B5EF4-FFF2-40B4-BE49-F238E27FC236}">
                <a16:creationId xmlns:a16="http://schemas.microsoft.com/office/drawing/2014/main" id="{6E112112-9C46-F74E-91C8-49A5F8313867}"/>
              </a:ext>
            </a:extLst>
          </p:cNvPr>
          <p:cNvSpPr txBox="1"/>
          <p:nvPr/>
        </p:nvSpPr>
        <p:spPr>
          <a:xfrm>
            <a:off x="7403670" y="3981644"/>
            <a:ext cx="1024859" cy="415498"/>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a:t>1,000 iteraciones</a:t>
            </a:r>
          </a:p>
        </p:txBody>
      </p:sp>
      <p:sp>
        <p:nvSpPr>
          <p:cNvPr id="26" name="TextBox 25">
            <a:extLst>
              <a:ext uri="{FF2B5EF4-FFF2-40B4-BE49-F238E27FC236}">
                <a16:creationId xmlns:a16="http://schemas.microsoft.com/office/drawing/2014/main" id="{5E5A8D2F-3663-FF43-92AA-0BFF7FB2CF4E}"/>
              </a:ext>
            </a:extLst>
          </p:cNvPr>
          <p:cNvSpPr txBox="1"/>
          <p:nvPr/>
        </p:nvSpPr>
        <p:spPr>
          <a:xfrm>
            <a:off x="9313919" y="5833759"/>
            <a:ext cx="1024859" cy="415498"/>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a:t>1,000,000 iteraciones</a:t>
            </a:r>
          </a:p>
        </p:txBody>
      </p:sp>
      <p:sp>
        <p:nvSpPr>
          <p:cNvPr id="27" name="TextBox 26">
            <a:extLst>
              <a:ext uri="{FF2B5EF4-FFF2-40B4-BE49-F238E27FC236}">
                <a16:creationId xmlns:a16="http://schemas.microsoft.com/office/drawing/2014/main" id="{BA6C58D3-DA8C-AD4A-88A1-5B023896A5B9}"/>
              </a:ext>
            </a:extLst>
          </p:cNvPr>
          <p:cNvSpPr txBox="1"/>
          <p:nvPr/>
        </p:nvSpPr>
        <p:spPr>
          <a:xfrm>
            <a:off x="9313919" y="3981644"/>
            <a:ext cx="1024859" cy="415498"/>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a:t>10,000 iteraciones</a:t>
            </a:r>
          </a:p>
        </p:txBody>
      </p:sp>
      <p:sp>
        <p:nvSpPr>
          <p:cNvPr id="28" name="TextBox 27">
            <a:extLst>
              <a:ext uri="{FF2B5EF4-FFF2-40B4-BE49-F238E27FC236}">
                <a16:creationId xmlns:a16="http://schemas.microsoft.com/office/drawing/2014/main" id="{21F2DC56-B3F8-8849-9C10-A25FD1EFF0A0}"/>
              </a:ext>
            </a:extLst>
          </p:cNvPr>
          <p:cNvSpPr txBox="1"/>
          <p:nvPr/>
        </p:nvSpPr>
        <p:spPr>
          <a:xfrm>
            <a:off x="7403670" y="5833759"/>
            <a:ext cx="1024859" cy="415498"/>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050"/>
              <a:t>100,000 iteraciones</a:t>
            </a:r>
          </a:p>
        </p:txBody>
      </p:sp>
      <p:pic>
        <p:nvPicPr>
          <p:cNvPr id="9" name="Picture 8">
            <a:extLst>
              <a:ext uri="{FF2B5EF4-FFF2-40B4-BE49-F238E27FC236}">
                <a16:creationId xmlns:a16="http://schemas.microsoft.com/office/drawing/2014/main" id="{93AA1EF7-D69C-FE42-809E-21E375991866}"/>
              </a:ext>
            </a:extLst>
          </p:cNvPr>
          <p:cNvPicPr>
            <a:picLocks/>
          </p:cNvPicPr>
          <p:nvPr/>
        </p:nvPicPr>
        <p:blipFill>
          <a:blip r:embed="rId3"/>
          <a:stretch>
            <a:fillRect/>
          </a:stretch>
        </p:blipFill>
        <p:spPr>
          <a:xfrm>
            <a:off x="1793491" y="2876309"/>
            <a:ext cx="1549943" cy="1091314"/>
          </a:xfrm>
          <a:prstGeom prst="rect">
            <a:avLst/>
          </a:prstGeom>
        </p:spPr>
      </p:pic>
      <p:pic>
        <p:nvPicPr>
          <p:cNvPr id="29" name="Picture 28">
            <a:extLst>
              <a:ext uri="{FF2B5EF4-FFF2-40B4-BE49-F238E27FC236}">
                <a16:creationId xmlns:a16="http://schemas.microsoft.com/office/drawing/2014/main" id="{6E3BBA7C-C5C6-4D48-9BF2-22A59FD15310}"/>
              </a:ext>
            </a:extLst>
          </p:cNvPr>
          <p:cNvPicPr>
            <a:picLocks/>
          </p:cNvPicPr>
          <p:nvPr/>
        </p:nvPicPr>
        <p:blipFill>
          <a:blip r:embed="rId4"/>
          <a:stretch>
            <a:fillRect/>
          </a:stretch>
        </p:blipFill>
        <p:spPr>
          <a:xfrm>
            <a:off x="3862921" y="2876309"/>
            <a:ext cx="1549943" cy="1091314"/>
          </a:xfrm>
          <a:prstGeom prst="rect">
            <a:avLst/>
          </a:prstGeom>
        </p:spPr>
      </p:pic>
      <p:pic>
        <p:nvPicPr>
          <p:cNvPr id="35" name="Picture 34">
            <a:extLst>
              <a:ext uri="{FF2B5EF4-FFF2-40B4-BE49-F238E27FC236}">
                <a16:creationId xmlns:a16="http://schemas.microsoft.com/office/drawing/2014/main" id="{2421BBD8-57CF-4742-B9ED-BBC7579DA265}"/>
              </a:ext>
            </a:extLst>
          </p:cNvPr>
          <p:cNvPicPr>
            <a:picLocks/>
          </p:cNvPicPr>
          <p:nvPr/>
        </p:nvPicPr>
        <p:blipFill>
          <a:blip r:embed="rId5"/>
          <a:stretch>
            <a:fillRect/>
          </a:stretch>
        </p:blipFill>
        <p:spPr>
          <a:xfrm>
            <a:off x="1793491" y="4383440"/>
            <a:ext cx="1549943" cy="1091314"/>
          </a:xfrm>
          <a:prstGeom prst="rect">
            <a:avLst/>
          </a:prstGeom>
        </p:spPr>
      </p:pic>
      <p:pic>
        <p:nvPicPr>
          <p:cNvPr id="37" name="Picture 36">
            <a:extLst>
              <a:ext uri="{FF2B5EF4-FFF2-40B4-BE49-F238E27FC236}">
                <a16:creationId xmlns:a16="http://schemas.microsoft.com/office/drawing/2014/main" id="{EA54802D-6BD1-2E46-8FC1-58E8B3056BBF}"/>
              </a:ext>
            </a:extLst>
          </p:cNvPr>
          <p:cNvPicPr>
            <a:picLocks/>
          </p:cNvPicPr>
          <p:nvPr/>
        </p:nvPicPr>
        <p:blipFill>
          <a:blip r:embed="rId6"/>
          <a:stretch>
            <a:fillRect/>
          </a:stretch>
        </p:blipFill>
        <p:spPr>
          <a:xfrm>
            <a:off x="3862921" y="4383440"/>
            <a:ext cx="1549943" cy="1091314"/>
          </a:xfrm>
          <a:prstGeom prst="rect">
            <a:avLst/>
          </a:prstGeom>
        </p:spPr>
      </p:pic>
    </p:spTree>
    <p:extLst>
      <p:ext uri="{BB962C8B-B14F-4D97-AF65-F5344CB8AC3E}">
        <p14:creationId xmlns:p14="http://schemas.microsoft.com/office/powerpoint/2010/main" val="11147191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38187B-22F3-594C-9C05-3283CCD04AFA}"/>
              </a:ext>
            </a:extLst>
          </p:cNvPr>
          <p:cNvSpPr>
            <a:spLocks noGrp="1"/>
          </p:cNvSpPr>
          <p:nvPr>
            <p:ph type="title"/>
          </p:nvPr>
        </p:nvSpPr>
        <p:spPr/>
        <p:txBody>
          <a:bodyPr/>
          <a:lstStyle/>
          <a:p>
            <a:r>
              <a:rPr lang="es-ES" dirty="0"/>
              <a:t>Las políticas (</a:t>
            </a:r>
            <a:r>
              <a:rPr lang="es-ES" i="1" dirty="0" err="1"/>
              <a:t>policies</a:t>
            </a:r>
            <a:r>
              <a:rPr lang="es-ES" dirty="0"/>
              <a:t>) obtenidas tienen un mejor desempeño que otras políticas razonables</a:t>
            </a:r>
            <a:endParaRPr lang="en-MX" dirty="0"/>
          </a:p>
        </p:txBody>
      </p:sp>
      <p:sp>
        <p:nvSpPr>
          <p:cNvPr id="5" name="TextBox 4">
            <a:extLst>
              <a:ext uri="{FF2B5EF4-FFF2-40B4-BE49-F238E27FC236}">
                <a16:creationId xmlns:a16="http://schemas.microsoft.com/office/drawing/2014/main" id="{6EBC53E8-C70D-9F4F-A6DF-D3DCA0DF6E7D}"/>
              </a:ext>
            </a:extLst>
          </p:cNvPr>
          <p:cNvSpPr txBox="1"/>
          <p:nvPr/>
        </p:nvSpPr>
        <p:spPr>
          <a:xfrm>
            <a:off x="5497055" y="3323204"/>
            <a:ext cx="1205588"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b="1" dirty="0"/>
              <a:t>Menudeo</a:t>
            </a:r>
          </a:p>
        </p:txBody>
      </p:sp>
      <p:sp>
        <p:nvSpPr>
          <p:cNvPr id="6" name="TextBox 5">
            <a:extLst>
              <a:ext uri="{FF2B5EF4-FFF2-40B4-BE49-F238E27FC236}">
                <a16:creationId xmlns:a16="http://schemas.microsoft.com/office/drawing/2014/main" id="{34A48648-5C40-A042-A49D-CEE85CB217A3}"/>
              </a:ext>
            </a:extLst>
          </p:cNvPr>
          <p:cNvSpPr txBox="1"/>
          <p:nvPr/>
        </p:nvSpPr>
        <p:spPr>
          <a:xfrm>
            <a:off x="5497055" y="4111600"/>
            <a:ext cx="1205588"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b="1"/>
              <a:t>Mayoreo</a:t>
            </a:r>
          </a:p>
        </p:txBody>
      </p:sp>
      <p:sp>
        <p:nvSpPr>
          <p:cNvPr id="7" name="TextBox 6">
            <a:extLst>
              <a:ext uri="{FF2B5EF4-FFF2-40B4-BE49-F238E27FC236}">
                <a16:creationId xmlns:a16="http://schemas.microsoft.com/office/drawing/2014/main" id="{B9F839B2-6C4E-5A42-9710-7CD35EBD2F20}"/>
              </a:ext>
            </a:extLst>
          </p:cNvPr>
          <p:cNvSpPr txBox="1"/>
          <p:nvPr/>
        </p:nvSpPr>
        <p:spPr>
          <a:xfrm>
            <a:off x="5497055" y="4899996"/>
            <a:ext cx="1205588" cy="461665"/>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b="1"/>
              <a:t>Almacén regional</a:t>
            </a:r>
          </a:p>
        </p:txBody>
      </p:sp>
      <p:sp>
        <p:nvSpPr>
          <p:cNvPr id="8" name="TextBox 7">
            <a:extLst>
              <a:ext uri="{FF2B5EF4-FFF2-40B4-BE49-F238E27FC236}">
                <a16:creationId xmlns:a16="http://schemas.microsoft.com/office/drawing/2014/main" id="{217C9C31-5E85-BE4B-A277-77F7E1B561D9}"/>
              </a:ext>
            </a:extLst>
          </p:cNvPr>
          <p:cNvSpPr txBox="1"/>
          <p:nvPr/>
        </p:nvSpPr>
        <p:spPr>
          <a:xfrm>
            <a:off x="5497055" y="5873058"/>
            <a:ext cx="1205588"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b="1"/>
              <a:t>Fábrica</a:t>
            </a:r>
          </a:p>
        </p:txBody>
      </p:sp>
      <p:sp>
        <p:nvSpPr>
          <p:cNvPr id="12" name="TextBox 11">
            <a:extLst>
              <a:ext uri="{FF2B5EF4-FFF2-40B4-BE49-F238E27FC236}">
                <a16:creationId xmlns:a16="http://schemas.microsoft.com/office/drawing/2014/main" id="{A02517DA-7DF2-7A43-AB0F-7156F63FED1C}"/>
              </a:ext>
            </a:extLst>
          </p:cNvPr>
          <p:cNvSpPr txBox="1">
            <a:spLocks/>
          </p:cNvSpPr>
          <p:nvPr/>
        </p:nvSpPr>
        <p:spPr>
          <a:xfrm>
            <a:off x="9811603" y="2340085"/>
            <a:ext cx="1515714" cy="726353"/>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b="1"/>
              <a:t>Inteligencia</a:t>
            </a:r>
          </a:p>
          <a:p>
            <a:pPr marL="0" indent="0">
              <a:buNone/>
            </a:pPr>
            <a:r>
              <a:rPr lang="en-MX" sz="1050"/>
              <a:t>(Aprender con </a:t>
            </a:r>
            <a:r>
              <a:rPr lang="en-MX" sz="1050" i="1"/>
              <a:t>policy iteration</a:t>
            </a:r>
            <a:r>
              <a:rPr lang="en-MX" sz="1050"/>
              <a:t>)</a:t>
            </a:r>
          </a:p>
        </p:txBody>
      </p:sp>
      <p:sp>
        <p:nvSpPr>
          <p:cNvPr id="13" name="TextBox 12">
            <a:extLst>
              <a:ext uri="{FF2B5EF4-FFF2-40B4-BE49-F238E27FC236}">
                <a16:creationId xmlns:a16="http://schemas.microsoft.com/office/drawing/2014/main" id="{27CB151E-FF43-2745-8978-34C7A71B7A64}"/>
              </a:ext>
            </a:extLst>
          </p:cNvPr>
          <p:cNvSpPr txBox="1">
            <a:spLocks/>
          </p:cNvSpPr>
          <p:nvPr/>
        </p:nvSpPr>
        <p:spPr>
          <a:xfrm>
            <a:off x="8347085" y="2340085"/>
            <a:ext cx="1515714" cy="726353"/>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b="1" dirty="0"/>
              <a:t>Sentido Común</a:t>
            </a:r>
          </a:p>
          <a:p>
            <a:pPr marL="0" indent="0">
              <a:buNone/>
            </a:pPr>
            <a:r>
              <a:rPr lang="en-MX" sz="1050" dirty="0"/>
              <a:t>(Tomar el promedio de los últimos 5 días)</a:t>
            </a:r>
          </a:p>
        </p:txBody>
      </p:sp>
      <p:sp>
        <p:nvSpPr>
          <p:cNvPr id="14" name="TextBox 13">
            <a:extLst>
              <a:ext uri="{FF2B5EF4-FFF2-40B4-BE49-F238E27FC236}">
                <a16:creationId xmlns:a16="http://schemas.microsoft.com/office/drawing/2014/main" id="{D23D87FA-8A69-1442-B836-599B270EF215}"/>
              </a:ext>
            </a:extLst>
          </p:cNvPr>
          <p:cNvSpPr txBox="1">
            <a:spLocks/>
          </p:cNvSpPr>
          <p:nvPr/>
        </p:nvSpPr>
        <p:spPr>
          <a:xfrm>
            <a:off x="6749402" y="2340085"/>
            <a:ext cx="1515714" cy="726353"/>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b="1" dirty="0"/>
              <a:t>Inacción</a:t>
            </a:r>
          </a:p>
          <a:p>
            <a:pPr marL="0" indent="0">
              <a:buNone/>
            </a:pPr>
            <a:r>
              <a:rPr lang="en-MX" sz="1050" dirty="0"/>
              <a:t>(Vender inventario inicial, nunca reordenar)</a:t>
            </a:r>
          </a:p>
        </p:txBody>
      </p:sp>
      <p:sp>
        <p:nvSpPr>
          <p:cNvPr id="18" name="TextBox 17">
            <a:extLst>
              <a:ext uri="{FF2B5EF4-FFF2-40B4-BE49-F238E27FC236}">
                <a16:creationId xmlns:a16="http://schemas.microsoft.com/office/drawing/2014/main" id="{F0377BAC-D502-FC41-81C3-5D5B576BAED2}"/>
              </a:ext>
            </a:extLst>
          </p:cNvPr>
          <p:cNvSpPr txBox="1">
            <a:spLocks/>
          </p:cNvSpPr>
          <p:nvPr/>
        </p:nvSpPr>
        <p:spPr>
          <a:xfrm>
            <a:off x="7203650" y="3323204"/>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-100</a:t>
            </a:r>
            <a:endParaRPr lang="en-MX" sz="1050" dirty="0"/>
          </a:p>
        </p:txBody>
      </p:sp>
      <p:sp>
        <p:nvSpPr>
          <p:cNvPr id="19" name="TextBox 18">
            <a:extLst>
              <a:ext uri="{FF2B5EF4-FFF2-40B4-BE49-F238E27FC236}">
                <a16:creationId xmlns:a16="http://schemas.microsoft.com/office/drawing/2014/main" id="{9F29700B-BD84-3C4C-B74D-CA7A8A5BF99A}"/>
              </a:ext>
            </a:extLst>
          </p:cNvPr>
          <p:cNvSpPr txBox="1">
            <a:spLocks/>
          </p:cNvSpPr>
          <p:nvPr/>
        </p:nvSpPr>
        <p:spPr>
          <a:xfrm>
            <a:off x="7203650" y="4173155"/>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-100</a:t>
            </a:r>
            <a:endParaRPr lang="en-MX" sz="1050" dirty="0"/>
          </a:p>
        </p:txBody>
      </p:sp>
      <p:sp>
        <p:nvSpPr>
          <p:cNvPr id="20" name="TextBox 19">
            <a:extLst>
              <a:ext uri="{FF2B5EF4-FFF2-40B4-BE49-F238E27FC236}">
                <a16:creationId xmlns:a16="http://schemas.microsoft.com/office/drawing/2014/main" id="{0DDD6E6A-F47D-3045-9C32-F209049FB9EB}"/>
              </a:ext>
            </a:extLst>
          </p:cNvPr>
          <p:cNvSpPr txBox="1">
            <a:spLocks/>
          </p:cNvSpPr>
          <p:nvPr/>
        </p:nvSpPr>
        <p:spPr>
          <a:xfrm>
            <a:off x="8625557" y="3323204"/>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1,698</a:t>
            </a:r>
            <a:endParaRPr lang="en-MX" sz="1050" dirty="0"/>
          </a:p>
        </p:txBody>
      </p:sp>
      <p:sp>
        <p:nvSpPr>
          <p:cNvPr id="21" name="TextBox 20">
            <a:extLst>
              <a:ext uri="{FF2B5EF4-FFF2-40B4-BE49-F238E27FC236}">
                <a16:creationId xmlns:a16="http://schemas.microsoft.com/office/drawing/2014/main" id="{C1FA8103-B95D-A241-A29D-A92102791B9B}"/>
              </a:ext>
            </a:extLst>
          </p:cNvPr>
          <p:cNvSpPr txBox="1">
            <a:spLocks/>
          </p:cNvSpPr>
          <p:nvPr/>
        </p:nvSpPr>
        <p:spPr>
          <a:xfrm>
            <a:off x="8625557" y="4173155"/>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1,910</a:t>
            </a:r>
            <a:endParaRPr lang="en-MX" sz="1050" dirty="0"/>
          </a:p>
        </p:txBody>
      </p:sp>
      <p:sp>
        <p:nvSpPr>
          <p:cNvPr id="22" name="TextBox 21">
            <a:extLst>
              <a:ext uri="{FF2B5EF4-FFF2-40B4-BE49-F238E27FC236}">
                <a16:creationId xmlns:a16="http://schemas.microsoft.com/office/drawing/2014/main" id="{087CA499-2264-5D47-BFEE-543A315269E1}"/>
              </a:ext>
            </a:extLst>
          </p:cNvPr>
          <p:cNvSpPr txBox="1">
            <a:spLocks/>
          </p:cNvSpPr>
          <p:nvPr/>
        </p:nvSpPr>
        <p:spPr>
          <a:xfrm>
            <a:off x="7203650" y="5023106"/>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-100</a:t>
            </a:r>
            <a:endParaRPr lang="en-MX" sz="1050" dirty="0"/>
          </a:p>
        </p:txBody>
      </p:sp>
      <p:sp>
        <p:nvSpPr>
          <p:cNvPr id="23" name="TextBox 22">
            <a:extLst>
              <a:ext uri="{FF2B5EF4-FFF2-40B4-BE49-F238E27FC236}">
                <a16:creationId xmlns:a16="http://schemas.microsoft.com/office/drawing/2014/main" id="{01368FC3-AFF2-3A4C-817D-02318CBC55C7}"/>
              </a:ext>
            </a:extLst>
          </p:cNvPr>
          <p:cNvSpPr txBox="1">
            <a:spLocks/>
          </p:cNvSpPr>
          <p:nvPr/>
        </p:nvSpPr>
        <p:spPr>
          <a:xfrm>
            <a:off x="7203650" y="5873058"/>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-100</a:t>
            </a:r>
            <a:endParaRPr lang="en-MX" sz="1050" dirty="0"/>
          </a:p>
        </p:txBody>
      </p:sp>
      <p:sp>
        <p:nvSpPr>
          <p:cNvPr id="24" name="TextBox 23">
            <a:extLst>
              <a:ext uri="{FF2B5EF4-FFF2-40B4-BE49-F238E27FC236}">
                <a16:creationId xmlns:a16="http://schemas.microsoft.com/office/drawing/2014/main" id="{34E83B05-82B9-204D-8F16-01D04EDBA1FF}"/>
              </a:ext>
            </a:extLst>
          </p:cNvPr>
          <p:cNvSpPr txBox="1">
            <a:spLocks/>
          </p:cNvSpPr>
          <p:nvPr/>
        </p:nvSpPr>
        <p:spPr>
          <a:xfrm>
            <a:off x="8625557" y="5023106"/>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2,123</a:t>
            </a:r>
            <a:endParaRPr lang="en-MX" sz="1050" dirty="0"/>
          </a:p>
        </p:txBody>
      </p:sp>
      <p:sp>
        <p:nvSpPr>
          <p:cNvPr id="25" name="TextBox 24">
            <a:extLst>
              <a:ext uri="{FF2B5EF4-FFF2-40B4-BE49-F238E27FC236}">
                <a16:creationId xmlns:a16="http://schemas.microsoft.com/office/drawing/2014/main" id="{0DA3EB41-AAD0-EB4E-8F9A-6122629531FE}"/>
              </a:ext>
            </a:extLst>
          </p:cNvPr>
          <p:cNvSpPr txBox="1">
            <a:spLocks/>
          </p:cNvSpPr>
          <p:nvPr/>
        </p:nvSpPr>
        <p:spPr>
          <a:xfrm>
            <a:off x="8625557" y="5873058"/>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1,698</a:t>
            </a:r>
            <a:endParaRPr lang="en-MX" sz="1050" dirty="0"/>
          </a:p>
        </p:txBody>
      </p:sp>
      <p:sp>
        <p:nvSpPr>
          <p:cNvPr id="26" name="TextBox 25">
            <a:extLst>
              <a:ext uri="{FF2B5EF4-FFF2-40B4-BE49-F238E27FC236}">
                <a16:creationId xmlns:a16="http://schemas.microsoft.com/office/drawing/2014/main" id="{C2A51468-DFAB-8E4E-8F75-C2623D6C4105}"/>
              </a:ext>
            </a:extLst>
          </p:cNvPr>
          <p:cNvSpPr txBox="1">
            <a:spLocks/>
          </p:cNvSpPr>
          <p:nvPr/>
        </p:nvSpPr>
        <p:spPr>
          <a:xfrm>
            <a:off x="10079434" y="3323204"/>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5,500</a:t>
            </a:r>
            <a:endParaRPr lang="en-MX" sz="1050" dirty="0"/>
          </a:p>
        </p:txBody>
      </p:sp>
      <p:sp>
        <p:nvSpPr>
          <p:cNvPr id="27" name="TextBox 26">
            <a:extLst>
              <a:ext uri="{FF2B5EF4-FFF2-40B4-BE49-F238E27FC236}">
                <a16:creationId xmlns:a16="http://schemas.microsoft.com/office/drawing/2014/main" id="{CBB9F808-ADF7-9542-A2F5-ECD229DFEB5A}"/>
              </a:ext>
            </a:extLst>
          </p:cNvPr>
          <p:cNvSpPr txBox="1">
            <a:spLocks/>
          </p:cNvSpPr>
          <p:nvPr/>
        </p:nvSpPr>
        <p:spPr>
          <a:xfrm>
            <a:off x="10079434" y="4173155"/>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5,802</a:t>
            </a:r>
            <a:endParaRPr lang="en-MX" sz="1050" dirty="0"/>
          </a:p>
        </p:txBody>
      </p:sp>
      <p:sp>
        <p:nvSpPr>
          <p:cNvPr id="28" name="TextBox 27">
            <a:extLst>
              <a:ext uri="{FF2B5EF4-FFF2-40B4-BE49-F238E27FC236}">
                <a16:creationId xmlns:a16="http://schemas.microsoft.com/office/drawing/2014/main" id="{E937754D-501F-B74D-9A56-B9FDD39D05B6}"/>
              </a:ext>
            </a:extLst>
          </p:cNvPr>
          <p:cNvSpPr txBox="1">
            <a:spLocks/>
          </p:cNvSpPr>
          <p:nvPr/>
        </p:nvSpPr>
        <p:spPr>
          <a:xfrm>
            <a:off x="10079434" y="5023106"/>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5,929</a:t>
            </a:r>
            <a:endParaRPr lang="en-MX" sz="1050" dirty="0"/>
          </a:p>
        </p:txBody>
      </p:sp>
      <p:sp>
        <p:nvSpPr>
          <p:cNvPr id="29" name="TextBox 28">
            <a:extLst>
              <a:ext uri="{FF2B5EF4-FFF2-40B4-BE49-F238E27FC236}">
                <a16:creationId xmlns:a16="http://schemas.microsoft.com/office/drawing/2014/main" id="{1E58DCCE-29C6-304C-AD81-1D4543F9BC29}"/>
              </a:ext>
            </a:extLst>
          </p:cNvPr>
          <p:cNvSpPr txBox="1">
            <a:spLocks/>
          </p:cNvSpPr>
          <p:nvPr/>
        </p:nvSpPr>
        <p:spPr>
          <a:xfrm>
            <a:off x="10079434" y="5873058"/>
            <a:ext cx="630312"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200" dirty="0"/>
              <a:t>5,500</a:t>
            </a:r>
            <a:endParaRPr lang="en-MX" sz="1050" dirty="0"/>
          </a:p>
        </p:txBody>
      </p:sp>
      <p:pic>
        <p:nvPicPr>
          <p:cNvPr id="4" name="Picture 3">
            <a:extLst>
              <a:ext uri="{FF2B5EF4-FFF2-40B4-BE49-F238E27FC236}">
                <a16:creationId xmlns:a16="http://schemas.microsoft.com/office/drawing/2014/main" id="{0568D4DA-2ADB-594B-8286-F0F219C27556}"/>
              </a:ext>
            </a:extLst>
          </p:cNvPr>
          <p:cNvPicPr>
            <a:picLocks noChangeAspect="1"/>
          </p:cNvPicPr>
          <p:nvPr/>
        </p:nvPicPr>
        <p:blipFill>
          <a:blip r:embed="rId11"/>
          <a:stretch>
            <a:fillRect/>
          </a:stretch>
        </p:blipFill>
        <p:spPr>
          <a:xfrm>
            <a:off x="547552" y="2200657"/>
            <a:ext cx="4699000" cy="3187700"/>
          </a:xfrm>
          <a:prstGeom prst="rect">
            <a:avLst/>
          </a:prstGeom>
        </p:spPr>
      </p:pic>
      <p:grpSp>
        <p:nvGrpSpPr>
          <p:cNvPr id="30" name="Group 29">
            <a:extLst>
              <a:ext uri="{FF2B5EF4-FFF2-40B4-BE49-F238E27FC236}">
                <a16:creationId xmlns:a16="http://schemas.microsoft.com/office/drawing/2014/main" id="{FD453141-23B3-A84B-8C36-03D6A4D78356}"/>
              </a:ext>
            </a:extLst>
          </p:cNvPr>
          <p:cNvGrpSpPr/>
          <p:nvPr/>
        </p:nvGrpSpPr>
        <p:grpSpPr>
          <a:xfrm>
            <a:off x="3314106" y="5500588"/>
            <a:ext cx="856729" cy="171451"/>
            <a:chOff x="1926725" y="6155844"/>
            <a:chExt cx="856729" cy="171451"/>
          </a:xfrm>
        </p:grpSpPr>
        <p:sp>
          <p:nvSpPr>
            <p:cNvPr id="31" name="RectangleLegend1">
              <a:extLst>
                <a:ext uri="{FF2B5EF4-FFF2-40B4-BE49-F238E27FC236}">
                  <a16:creationId xmlns:a16="http://schemas.microsoft.com/office/drawing/2014/main" id="{5BEE4D39-162F-0E4D-9C1E-0CA7BEE674F6}"/>
                </a:ext>
              </a:extLst>
            </p:cNvPr>
            <p:cNvSpPr>
              <a:spLocks noChangeArrowheads="1"/>
            </p:cNvSpPr>
            <p:nvPr/>
          </p:nvSpPr>
          <p:spPr bwMode="auto">
            <a:xfrm>
              <a:off x="1926725" y="6166957"/>
              <a:ext cx="165100" cy="160338"/>
            </a:xfrm>
            <a:prstGeom prst="rect">
              <a:avLst/>
            </a:prstGeom>
            <a:solidFill>
              <a:srgbClr val="0101FF"/>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050"/>
            </a:p>
          </p:txBody>
        </p:sp>
        <p:sp>
          <p:nvSpPr>
            <p:cNvPr id="32" name="Legend1">
              <a:extLst>
                <a:ext uri="{FF2B5EF4-FFF2-40B4-BE49-F238E27FC236}">
                  <a16:creationId xmlns:a16="http://schemas.microsoft.com/office/drawing/2014/main" id="{1C71D656-BEF8-DB43-ACEA-0C6F96AA5816}"/>
                </a:ext>
              </a:extLst>
            </p:cNvPr>
            <p:cNvSpPr>
              <a:spLocks noChangeArrowheads="1"/>
            </p:cNvSpPr>
            <p:nvPr>
              <p:custDataLst>
                <p:tags r:id="rId9"/>
              </p:custDataLst>
            </p:nvPr>
          </p:nvSpPr>
          <p:spPr bwMode="auto">
            <a:xfrm>
              <a:off x="2180725" y="6155844"/>
              <a:ext cx="602729" cy="1615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050" dirty="0" err="1"/>
                <a:t>Inteligencia</a:t>
              </a:r>
              <a:endParaRPr lang="en-US" sz="1050" dirty="0"/>
            </a:p>
          </p:txBody>
        </p:sp>
      </p:grpSp>
      <p:grpSp>
        <p:nvGrpSpPr>
          <p:cNvPr id="33" name="Group 32">
            <a:extLst>
              <a:ext uri="{FF2B5EF4-FFF2-40B4-BE49-F238E27FC236}">
                <a16:creationId xmlns:a16="http://schemas.microsoft.com/office/drawing/2014/main" id="{E6859507-3A79-0144-A1F9-3F1B517C2C51}"/>
              </a:ext>
            </a:extLst>
          </p:cNvPr>
          <p:cNvGrpSpPr/>
          <p:nvPr/>
        </p:nvGrpSpPr>
        <p:grpSpPr>
          <a:xfrm>
            <a:off x="1034202" y="5500588"/>
            <a:ext cx="1629377" cy="171451"/>
            <a:chOff x="1926725" y="6155844"/>
            <a:chExt cx="1629377" cy="171451"/>
          </a:xfrm>
        </p:grpSpPr>
        <p:sp>
          <p:nvSpPr>
            <p:cNvPr id="34" name="RectangleLegend1">
              <a:extLst>
                <a:ext uri="{FF2B5EF4-FFF2-40B4-BE49-F238E27FC236}">
                  <a16:creationId xmlns:a16="http://schemas.microsoft.com/office/drawing/2014/main" id="{27DE1D87-58CF-3247-A418-364F09482F21}"/>
                </a:ext>
              </a:extLst>
            </p:cNvPr>
            <p:cNvSpPr>
              <a:spLocks noChangeArrowheads="1"/>
            </p:cNvSpPr>
            <p:nvPr/>
          </p:nvSpPr>
          <p:spPr bwMode="auto">
            <a:xfrm>
              <a:off x="1926725" y="6166957"/>
              <a:ext cx="165100" cy="160338"/>
            </a:xfrm>
            <a:prstGeom prst="rect">
              <a:avLst/>
            </a:prstGeom>
            <a:solidFill>
              <a:srgbClr val="EDB1BB"/>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050"/>
            </a:p>
          </p:txBody>
        </p:sp>
        <p:sp>
          <p:nvSpPr>
            <p:cNvPr id="35" name="Legend1">
              <a:extLst>
                <a:ext uri="{FF2B5EF4-FFF2-40B4-BE49-F238E27FC236}">
                  <a16:creationId xmlns:a16="http://schemas.microsoft.com/office/drawing/2014/main" id="{1BBFDD8C-31E0-6B40-91AB-3883D3462DF7}"/>
                </a:ext>
              </a:extLst>
            </p:cNvPr>
            <p:cNvSpPr>
              <a:spLocks noChangeArrowheads="1"/>
            </p:cNvSpPr>
            <p:nvPr>
              <p:custDataLst>
                <p:tags r:id="rId8"/>
              </p:custDataLst>
            </p:nvPr>
          </p:nvSpPr>
          <p:spPr bwMode="auto">
            <a:xfrm>
              <a:off x="2180725" y="6155844"/>
              <a:ext cx="1375377" cy="1615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050" dirty="0" err="1"/>
                <a:t>Demanda</a:t>
              </a:r>
              <a:r>
                <a:rPr lang="en-US" sz="1050" dirty="0"/>
                <a:t> de </a:t>
              </a:r>
              <a:r>
                <a:rPr lang="en-US" sz="1050" dirty="0" err="1"/>
                <a:t>consumidor</a:t>
              </a:r>
              <a:endParaRPr lang="en-US" sz="1050" dirty="0"/>
            </a:p>
          </p:txBody>
        </p:sp>
      </p:grpSp>
      <p:grpSp>
        <p:nvGrpSpPr>
          <p:cNvPr id="36" name="Group 35">
            <a:extLst>
              <a:ext uri="{FF2B5EF4-FFF2-40B4-BE49-F238E27FC236}">
                <a16:creationId xmlns:a16="http://schemas.microsoft.com/office/drawing/2014/main" id="{A719EE36-24ED-2943-92BC-389B91C4FC53}"/>
              </a:ext>
            </a:extLst>
          </p:cNvPr>
          <p:cNvGrpSpPr/>
          <p:nvPr/>
        </p:nvGrpSpPr>
        <p:grpSpPr>
          <a:xfrm>
            <a:off x="3314106" y="5877016"/>
            <a:ext cx="1106798" cy="171451"/>
            <a:chOff x="1926725" y="6155844"/>
            <a:chExt cx="1106798" cy="171451"/>
          </a:xfrm>
        </p:grpSpPr>
        <p:sp>
          <p:nvSpPr>
            <p:cNvPr id="37" name="RectangleLegend1">
              <a:extLst>
                <a:ext uri="{FF2B5EF4-FFF2-40B4-BE49-F238E27FC236}">
                  <a16:creationId xmlns:a16="http://schemas.microsoft.com/office/drawing/2014/main" id="{38D39641-863E-5140-8FB4-911D09FE4764}"/>
                </a:ext>
              </a:extLst>
            </p:cNvPr>
            <p:cNvSpPr>
              <a:spLocks noChangeArrowheads="1"/>
            </p:cNvSpPr>
            <p:nvPr/>
          </p:nvSpPr>
          <p:spPr bwMode="auto">
            <a:xfrm>
              <a:off x="1926725" y="6166957"/>
              <a:ext cx="165100" cy="160338"/>
            </a:xfrm>
            <a:prstGeom prst="rect">
              <a:avLst/>
            </a:prstGeom>
            <a:solidFill>
              <a:srgbClr val="8B8D8D"/>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050"/>
            </a:p>
          </p:txBody>
        </p:sp>
        <p:sp>
          <p:nvSpPr>
            <p:cNvPr id="38" name="Legend1">
              <a:extLst>
                <a:ext uri="{FF2B5EF4-FFF2-40B4-BE49-F238E27FC236}">
                  <a16:creationId xmlns:a16="http://schemas.microsoft.com/office/drawing/2014/main" id="{7B536EF6-09BC-7E44-8F1C-0D058BBFD84B}"/>
                </a:ext>
              </a:extLst>
            </p:cNvPr>
            <p:cNvSpPr>
              <a:spLocks noChangeArrowheads="1"/>
            </p:cNvSpPr>
            <p:nvPr>
              <p:custDataLst>
                <p:tags r:id="rId7"/>
              </p:custDataLst>
            </p:nvPr>
          </p:nvSpPr>
          <p:spPr bwMode="auto">
            <a:xfrm>
              <a:off x="2180725" y="6155844"/>
              <a:ext cx="852798" cy="1615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050" dirty="0" err="1"/>
                <a:t>Sentido</a:t>
              </a:r>
              <a:r>
                <a:rPr lang="en-US" sz="1050" dirty="0"/>
                <a:t> </a:t>
              </a:r>
              <a:r>
                <a:rPr lang="en-US" sz="1050" dirty="0" err="1"/>
                <a:t>Común</a:t>
              </a:r>
              <a:endParaRPr lang="en-US" sz="1050" dirty="0"/>
            </a:p>
          </p:txBody>
        </p:sp>
      </p:grpSp>
      <p:grpSp>
        <p:nvGrpSpPr>
          <p:cNvPr id="39" name="Group 38">
            <a:extLst>
              <a:ext uri="{FF2B5EF4-FFF2-40B4-BE49-F238E27FC236}">
                <a16:creationId xmlns:a16="http://schemas.microsoft.com/office/drawing/2014/main" id="{60FC193F-FD8B-BE43-BA38-94A4C220AF9A}"/>
              </a:ext>
            </a:extLst>
          </p:cNvPr>
          <p:cNvGrpSpPr/>
          <p:nvPr/>
        </p:nvGrpSpPr>
        <p:grpSpPr>
          <a:xfrm>
            <a:off x="3314106" y="6253444"/>
            <a:ext cx="701238" cy="171451"/>
            <a:chOff x="1926725" y="6155844"/>
            <a:chExt cx="701238" cy="171451"/>
          </a:xfrm>
        </p:grpSpPr>
        <p:sp>
          <p:nvSpPr>
            <p:cNvPr id="40" name="RectangleLegend1">
              <a:extLst>
                <a:ext uri="{FF2B5EF4-FFF2-40B4-BE49-F238E27FC236}">
                  <a16:creationId xmlns:a16="http://schemas.microsoft.com/office/drawing/2014/main" id="{245C4950-CC9F-0343-9364-B62018D6185D}"/>
                </a:ext>
              </a:extLst>
            </p:cNvPr>
            <p:cNvSpPr>
              <a:spLocks noChangeArrowheads="1"/>
            </p:cNvSpPr>
            <p:nvPr/>
          </p:nvSpPr>
          <p:spPr bwMode="auto">
            <a:xfrm>
              <a:off x="1926725" y="6166957"/>
              <a:ext cx="165100" cy="160338"/>
            </a:xfrm>
            <a:prstGeom prst="rect">
              <a:avLst/>
            </a:prstGeom>
            <a:solidFill>
              <a:srgbClr val="CB8126"/>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050"/>
            </a:p>
          </p:txBody>
        </p:sp>
        <p:sp>
          <p:nvSpPr>
            <p:cNvPr id="41" name="Legend1">
              <a:extLst>
                <a:ext uri="{FF2B5EF4-FFF2-40B4-BE49-F238E27FC236}">
                  <a16:creationId xmlns:a16="http://schemas.microsoft.com/office/drawing/2014/main" id="{848772E4-E194-C341-B24E-CE73833DAF08}"/>
                </a:ext>
              </a:extLst>
            </p:cNvPr>
            <p:cNvSpPr>
              <a:spLocks noChangeArrowheads="1"/>
            </p:cNvSpPr>
            <p:nvPr>
              <p:custDataLst>
                <p:tags r:id="rId6"/>
              </p:custDataLst>
            </p:nvPr>
          </p:nvSpPr>
          <p:spPr bwMode="auto">
            <a:xfrm>
              <a:off x="2180725" y="6155844"/>
              <a:ext cx="447238" cy="1615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050" dirty="0" err="1"/>
                <a:t>Inacción</a:t>
              </a:r>
              <a:endParaRPr lang="en-US" sz="1050" dirty="0"/>
            </a:p>
          </p:txBody>
        </p:sp>
      </p:grpSp>
      <p:grpSp>
        <p:nvGrpSpPr>
          <p:cNvPr id="42" name="Group 41">
            <a:extLst>
              <a:ext uri="{FF2B5EF4-FFF2-40B4-BE49-F238E27FC236}">
                <a16:creationId xmlns:a16="http://schemas.microsoft.com/office/drawing/2014/main" id="{19122A1B-EC61-E845-A28E-6346E04DD632}"/>
              </a:ext>
            </a:extLst>
          </p:cNvPr>
          <p:cNvGrpSpPr/>
          <p:nvPr/>
        </p:nvGrpSpPr>
        <p:grpSpPr>
          <a:xfrm>
            <a:off x="1034202" y="5877016"/>
            <a:ext cx="1238244" cy="171451"/>
            <a:chOff x="1926725" y="6155844"/>
            <a:chExt cx="1238244" cy="171451"/>
          </a:xfrm>
        </p:grpSpPr>
        <p:sp>
          <p:nvSpPr>
            <p:cNvPr id="43" name="RectangleLegend1">
              <a:extLst>
                <a:ext uri="{FF2B5EF4-FFF2-40B4-BE49-F238E27FC236}">
                  <a16:creationId xmlns:a16="http://schemas.microsoft.com/office/drawing/2014/main" id="{CA8DF1DA-B09F-F24E-A2B3-8B0BFF1A0D3A}"/>
                </a:ext>
              </a:extLst>
            </p:cNvPr>
            <p:cNvSpPr>
              <a:spLocks noChangeArrowheads="1"/>
            </p:cNvSpPr>
            <p:nvPr/>
          </p:nvSpPr>
          <p:spPr bwMode="auto">
            <a:xfrm>
              <a:off x="1926725" y="6166957"/>
              <a:ext cx="165100" cy="160338"/>
            </a:xfrm>
            <a:prstGeom prst="rect">
              <a:avLst/>
            </a:prstGeom>
            <a:solidFill>
              <a:srgbClr val="78BA87"/>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050"/>
            </a:p>
          </p:txBody>
        </p:sp>
        <p:sp>
          <p:nvSpPr>
            <p:cNvPr id="44" name="Legend1">
              <a:extLst>
                <a:ext uri="{FF2B5EF4-FFF2-40B4-BE49-F238E27FC236}">
                  <a16:creationId xmlns:a16="http://schemas.microsoft.com/office/drawing/2014/main" id="{4F167AFE-21CE-6D4B-BFBB-2DA0E62A09BB}"/>
                </a:ext>
              </a:extLst>
            </p:cNvPr>
            <p:cNvSpPr>
              <a:spLocks noChangeArrowheads="1"/>
            </p:cNvSpPr>
            <p:nvPr>
              <p:custDataLst>
                <p:tags r:id="rId5"/>
              </p:custDataLst>
            </p:nvPr>
          </p:nvSpPr>
          <p:spPr bwMode="auto">
            <a:xfrm>
              <a:off x="2180725" y="6155844"/>
              <a:ext cx="984244" cy="1615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050" dirty="0" err="1"/>
                <a:t>Oferta</a:t>
              </a:r>
              <a:r>
                <a:rPr lang="en-US" sz="1050" dirty="0"/>
                <a:t> de </a:t>
              </a:r>
              <a:r>
                <a:rPr lang="en-US" sz="1050" dirty="0" err="1"/>
                <a:t>campos</a:t>
              </a:r>
              <a:endParaRPr lang="en-US" sz="1050" dirty="0"/>
            </a:p>
          </p:txBody>
        </p:sp>
      </p:grpSp>
      <p:grpSp>
        <p:nvGrpSpPr>
          <p:cNvPr id="11" name="Group 10">
            <a:extLst>
              <a:ext uri="{FF2B5EF4-FFF2-40B4-BE49-F238E27FC236}">
                <a16:creationId xmlns:a16="http://schemas.microsoft.com/office/drawing/2014/main" id="{741FAFE4-67A1-5143-A94B-E99D83ADC858}"/>
              </a:ext>
            </a:extLst>
          </p:cNvPr>
          <p:cNvGrpSpPr/>
          <p:nvPr/>
        </p:nvGrpSpPr>
        <p:grpSpPr>
          <a:xfrm>
            <a:off x="465583" y="2002463"/>
            <a:ext cx="4936939" cy="3489469"/>
            <a:chOff x="465583" y="2002463"/>
            <a:chExt cx="4936939" cy="3489469"/>
          </a:xfrm>
        </p:grpSpPr>
        <p:sp>
          <p:nvSpPr>
            <p:cNvPr id="9" name="Rectangle 9">
              <a:extLst>
                <a:ext uri="{FF2B5EF4-FFF2-40B4-BE49-F238E27FC236}">
                  <a16:creationId xmlns:a16="http://schemas.microsoft.com/office/drawing/2014/main" id="{77CA4C0A-C584-1B44-9BAF-95A7C2AC1938}"/>
                </a:ext>
              </a:extLst>
            </p:cNvPr>
            <p:cNvSpPr txBox="1"/>
            <p:nvPr>
              <p:custDataLst>
                <p:tags r:id="rId1"/>
              </p:custDataLst>
            </p:nvPr>
          </p:nvSpPr>
          <p:spPr>
            <a:xfrm>
              <a:off x="650200" y="2002463"/>
              <a:ext cx="4678321" cy="346579"/>
            </a:xfrm>
            <a:prstGeom prst="rect">
              <a:avLst/>
            </a:prstGeom>
            <a:solidFill>
              <a:schemeClr val="bg1"/>
            </a:solidFill>
            <a:ln>
              <a:solidFill>
                <a:schemeClr val="bg1"/>
              </a:solidFill>
            </a:ln>
          </p:spPr>
          <p:txBody>
            <a:bodyPr vert="horz" lIns="0" tIns="0" rIns="72009" bIns="72009" rtlCol="0" anchor="t" anchorCtr="0">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endParaRPr lang="en-MX" sz="1400" dirty="0"/>
            </a:p>
          </p:txBody>
        </p:sp>
        <p:sp>
          <p:nvSpPr>
            <p:cNvPr id="45" name="Rectangle 9">
              <a:extLst>
                <a:ext uri="{FF2B5EF4-FFF2-40B4-BE49-F238E27FC236}">
                  <a16:creationId xmlns:a16="http://schemas.microsoft.com/office/drawing/2014/main" id="{3F8F4FD8-FFBA-9745-ADD4-C85A9AC15268}"/>
                </a:ext>
              </a:extLst>
            </p:cNvPr>
            <p:cNvSpPr txBox="1"/>
            <p:nvPr>
              <p:custDataLst>
                <p:tags r:id="rId2"/>
              </p:custDataLst>
            </p:nvPr>
          </p:nvSpPr>
          <p:spPr>
            <a:xfrm>
              <a:off x="659078" y="5145353"/>
              <a:ext cx="4678321" cy="346579"/>
            </a:xfrm>
            <a:prstGeom prst="rect">
              <a:avLst/>
            </a:prstGeom>
            <a:solidFill>
              <a:schemeClr val="bg1"/>
            </a:solidFill>
            <a:ln>
              <a:solidFill>
                <a:schemeClr val="bg1"/>
              </a:solidFill>
            </a:ln>
          </p:spPr>
          <p:txBody>
            <a:bodyPr vert="horz" lIns="0" tIns="0" rIns="72009" bIns="72009" rtlCol="0" anchor="t" anchorCtr="0">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endParaRPr lang="en-MX" sz="1400" dirty="0"/>
            </a:p>
          </p:txBody>
        </p:sp>
        <p:sp>
          <p:nvSpPr>
            <p:cNvPr id="46" name="Rectangle 9">
              <a:extLst>
                <a:ext uri="{FF2B5EF4-FFF2-40B4-BE49-F238E27FC236}">
                  <a16:creationId xmlns:a16="http://schemas.microsoft.com/office/drawing/2014/main" id="{D948EE05-34A2-3F46-9523-5263B51D2076}"/>
                </a:ext>
              </a:extLst>
            </p:cNvPr>
            <p:cNvSpPr txBox="1"/>
            <p:nvPr>
              <p:custDataLst>
                <p:tags r:id="rId3"/>
              </p:custDataLst>
            </p:nvPr>
          </p:nvSpPr>
          <p:spPr>
            <a:xfrm>
              <a:off x="465583" y="2227540"/>
              <a:ext cx="331088" cy="2814238"/>
            </a:xfrm>
            <a:prstGeom prst="rect">
              <a:avLst/>
            </a:prstGeom>
            <a:solidFill>
              <a:schemeClr val="bg1"/>
            </a:solidFill>
            <a:ln>
              <a:solidFill>
                <a:schemeClr val="bg1"/>
              </a:solidFill>
            </a:ln>
          </p:spPr>
          <p:txBody>
            <a:bodyPr vert="horz" lIns="0" tIns="0" rIns="72009" bIns="72009" rtlCol="0" anchor="t" anchorCtr="0">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endParaRPr lang="en-MX" sz="1400" dirty="0"/>
            </a:p>
          </p:txBody>
        </p:sp>
        <p:sp>
          <p:nvSpPr>
            <p:cNvPr id="47" name="Rectangle 9">
              <a:extLst>
                <a:ext uri="{FF2B5EF4-FFF2-40B4-BE49-F238E27FC236}">
                  <a16:creationId xmlns:a16="http://schemas.microsoft.com/office/drawing/2014/main" id="{7FFF01D3-A9C0-F942-9CBE-F4AFAFB3D4FE}"/>
                </a:ext>
              </a:extLst>
            </p:cNvPr>
            <p:cNvSpPr txBox="1"/>
            <p:nvPr>
              <p:custDataLst>
                <p:tags r:id="rId4"/>
              </p:custDataLst>
            </p:nvPr>
          </p:nvSpPr>
          <p:spPr>
            <a:xfrm>
              <a:off x="5071434" y="2227540"/>
              <a:ext cx="331088" cy="2814238"/>
            </a:xfrm>
            <a:prstGeom prst="rect">
              <a:avLst/>
            </a:prstGeom>
            <a:solidFill>
              <a:schemeClr val="bg1"/>
            </a:solidFill>
            <a:ln>
              <a:solidFill>
                <a:schemeClr val="bg1"/>
              </a:solidFill>
            </a:ln>
          </p:spPr>
          <p:txBody>
            <a:bodyPr vert="horz" lIns="0" tIns="0" rIns="72009" bIns="72009" rtlCol="0" anchor="t" anchorCtr="0">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endParaRPr lang="en-MX" sz="1400" dirty="0"/>
            </a:p>
          </p:txBody>
        </p:sp>
      </p:grpSp>
      <p:sp>
        <p:nvSpPr>
          <p:cNvPr id="48" name="TextBox 47">
            <a:extLst>
              <a:ext uri="{FF2B5EF4-FFF2-40B4-BE49-F238E27FC236}">
                <a16:creationId xmlns:a16="http://schemas.microsoft.com/office/drawing/2014/main" id="{490E05B3-EE0E-AA47-9084-C107B72308C8}"/>
              </a:ext>
            </a:extLst>
          </p:cNvPr>
          <p:cNvSpPr txBox="1"/>
          <p:nvPr/>
        </p:nvSpPr>
        <p:spPr>
          <a:xfrm>
            <a:off x="2039202" y="1993807"/>
            <a:ext cx="2131633" cy="27699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b="1" dirty="0"/>
              <a:t>Ejemplo para un agente</a:t>
            </a:r>
          </a:p>
        </p:txBody>
      </p:sp>
      <p:sp>
        <p:nvSpPr>
          <p:cNvPr id="49" name="TextBox 48">
            <a:extLst>
              <a:ext uri="{FF2B5EF4-FFF2-40B4-BE49-F238E27FC236}">
                <a16:creationId xmlns:a16="http://schemas.microsoft.com/office/drawing/2014/main" id="{A0816C61-1C64-DA41-AFD4-A709BF932724}"/>
              </a:ext>
            </a:extLst>
          </p:cNvPr>
          <p:cNvSpPr txBox="1"/>
          <p:nvPr/>
        </p:nvSpPr>
        <p:spPr>
          <a:xfrm>
            <a:off x="2036841" y="5053485"/>
            <a:ext cx="2131633"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US" sz="1050" dirty="0"/>
              <a:t>d</a:t>
            </a:r>
            <a:r>
              <a:rPr lang="en-MX" sz="1050" dirty="0"/>
              <a:t>ía del año</a:t>
            </a:r>
          </a:p>
        </p:txBody>
      </p:sp>
      <p:sp>
        <p:nvSpPr>
          <p:cNvPr id="50" name="TextBox 49">
            <a:extLst>
              <a:ext uri="{FF2B5EF4-FFF2-40B4-BE49-F238E27FC236}">
                <a16:creationId xmlns:a16="http://schemas.microsoft.com/office/drawing/2014/main" id="{89ECED25-2DF8-F149-92A9-CF1E0D17AFA3}"/>
              </a:ext>
            </a:extLst>
          </p:cNvPr>
          <p:cNvSpPr txBox="1"/>
          <p:nvPr/>
        </p:nvSpPr>
        <p:spPr>
          <a:xfrm rot="16200000">
            <a:off x="-351309" y="3634659"/>
            <a:ext cx="2131633" cy="26161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050" dirty="0"/>
              <a:t>cantidad (demanda/oferta)</a:t>
            </a:r>
            <a:endParaRPr lang="en-MX" sz="1050" dirty="0"/>
          </a:p>
        </p:txBody>
      </p:sp>
    </p:spTree>
    <p:extLst>
      <p:ext uri="{BB962C8B-B14F-4D97-AF65-F5344CB8AC3E}">
        <p14:creationId xmlns:p14="http://schemas.microsoft.com/office/powerpoint/2010/main" val="39408823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5DFCB-C76B-D249-82DF-9251B7D08D2C}"/>
              </a:ext>
            </a:extLst>
          </p:cNvPr>
          <p:cNvSpPr>
            <a:spLocks noGrp="1"/>
          </p:cNvSpPr>
          <p:nvPr>
            <p:ph type="title"/>
          </p:nvPr>
        </p:nvSpPr>
        <p:spPr/>
        <p:txBody>
          <a:bodyPr/>
          <a:lstStyle/>
          <a:p>
            <a:r>
              <a:rPr lang="en-US" dirty="0"/>
              <a:t>¿V</a:t>
            </a:r>
            <a:r>
              <a:rPr lang="en-MX" dirty="0"/>
              <a:t>ale la pena seguir la estrategia inteligente, incluso si otros agentes no lo hacen?</a:t>
            </a:r>
          </a:p>
        </p:txBody>
      </p:sp>
      <p:pic>
        <p:nvPicPr>
          <p:cNvPr id="4" name="Content Placeholder 4">
            <a:extLst>
              <a:ext uri="{FF2B5EF4-FFF2-40B4-BE49-F238E27FC236}">
                <a16:creationId xmlns:a16="http://schemas.microsoft.com/office/drawing/2014/main" id="{76F9FCE2-0CD5-5448-AE00-1EA911D0294B}"/>
              </a:ext>
            </a:extLst>
          </p:cNvPr>
          <p:cNvPicPr>
            <a:picLocks noGrp="1" noChangeAspect="1"/>
          </p:cNvPicPr>
          <p:nvPr>
            <p:ph idx="1"/>
          </p:nvPr>
        </p:nvPicPr>
        <p:blipFill rotWithShape="1">
          <a:blip r:embed="rId16"/>
          <a:srcRect l="5235" r="12133" b="53187"/>
          <a:stretch/>
        </p:blipFill>
        <p:spPr>
          <a:xfrm>
            <a:off x="1176121" y="2342237"/>
            <a:ext cx="4684777" cy="3208171"/>
          </a:xfrm>
        </p:spPr>
      </p:pic>
      <p:pic>
        <p:nvPicPr>
          <p:cNvPr id="5" name="Content Placeholder 4">
            <a:extLst>
              <a:ext uri="{FF2B5EF4-FFF2-40B4-BE49-F238E27FC236}">
                <a16:creationId xmlns:a16="http://schemas.microsoft.com/office/drawing/2014/main" id="{0F776D15-6EB9-1B44-825A-AA3601D97798}"/>
              </a:ext>
            </a:extLst>
          </p:cNvPr>
          <p:cNvPicPr>
            <a:picLocks noChangeAspect="1"/>
          </p:cNvPicPr>
          <p:nvPr/>
        </p:nvPicPr>
        <p:blipFill rotWithShape="1">
          <a:blip r:embed="rId16"/>
          <a:srcRect l="5104" t="49305" r="13641" b="6002"/>
          <a:stretch/>
        </p:blipFill>
        <p:spPr>
          <a:xfrm>
            <a:off x="6123432" y="2435634"/>
            <a:ext cx="4684776" cy="3114774"/>
          </a:xfrm>
          <a:prstGeom prst="rect">
            <a:avLst/>
          </a:prstGeom>
        </p:spPr>
      </p:pic>
      <p:grpSp>
        <p:nvGrpSpPr>
          <p:cNvPr id="6" name="Group 5">
            <a:extLst>
              <a:ext uri="{FF2B5EF4-FFF2-40B4-BE49-F238E27FC236}">
                <a16:creationId xmlns:a16="http://schemas.microsoft.com/office/drawing/2014/main" id="{5EC0F1A3-A8AB-3B4B-AC15-5395ABAB86F8}"/>
              </a:ext>
            </a:extLst>
          </p:cNvPr>
          <p:cNvGrpSpPr/>
          <p:nvPr/>
        </p:nvGrpSpPr>
        <p:grpSpPr>
          <a:xfrm>
            <a:off x="1155166" y="6131521"/>
            <a:ext cx="1762426" cy="171451"/>
            <a:chOff x="1926725" y="6155844"/>
            <a:chExt cx="1762426" cy="171451"/>
          </a:xfrm>
        </p:grpSpPr>
        <p:sp>
          <p:nvSpPr>
            <p:cNvPr id="7" name="RectangleLegend1">
              <a:extLst>
                <a:ext uri="{FF2B5EF4-FFF2-40B4-BE49-F238E27FC236}">
                  <a16:creationId xmlns:a16="http://schemas.microsoft.com/office/drawing/2014/main" id="{18189BED-4576-DB4E-8A77-6FB3BC5A011F}"/>
                </a:ext>
              </a:extLst>
            </p:cNvPr>
            <p:cNvSpPr>
              <a:spLocks noChangeArrowheads="1"/>
            </p:cNvSpPr>
            <p:nvPr/>
          </p:nvSpPr>
          <p:spPr bwMode="auto">
            <a:xfrm>
              <a:off x="1926725" y="6166957"/>
              <a:ext cx="165100" cy="160338"/>
            </a:xfrm>
            <a:prstGeom prst="rect">
              <a:avLst/>
            </a:prstGeom>
            <a:solidFill>
              <a:schemeClr val="bg1"/>
            </a:solidFill>
            <a:ln w="9525">
              <a:solidFill>
                <a:srgbClr val="4E74B1"/>
              </a:solidFill>
              <a:prstDash val="dash"/>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600"/>
            </a:p>
          </p:txBody>
        </p:sp>
        <p:sp>
          <p:nvSpPr>
            <p:cNvPr id="8" name="Legend1">
              <a:extLst>
                <a:ext uri="{FF2B5EF4-FFF2-40B4-BE49-F238E27FC236}">
                  <a16:creationId xmlns:a16="http://schemas.microsoft.com/office/drawing/2014/main" id="{1774B155-517B-DD47-B71C-5B920266E1BB}"/>
                </a:ext>
              </a:extLst>
            </p:cNvPr>
            <p:cNvSpPr>
              <a:spLocks noChangeArrowheads="1"/>
            </p:cNvSpPr>
            <p:nvPr>
              <p:custDataLst>
                <p:tags r:id="rId14"/>
              </p:custDataLst>
            </p:nvPr>
          </p:nvSpPr>
          <p:spPr bwMode="auto">
            <a:xfrm>
              <a:off x="2180725" y="6155844"/>
              <a:ext cx="1508426"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dirty="0" err="1">
                  <a:latin typeface="+mn-lt"/>
                </a:rPr>
                <a:t>Línea</a:t>
              </a:r>
              <a:r>
                <a:rPr lang="en-US" sz="1100" dirty="0">
                  <a:latin typeface="+mn-lt"/>
                </a:rPr>
                <a:t> base: </a:t>
              </a:r>
              <a:r>
                <a:rPr lang="en-US" sz="1100" dirty="0" err="1">
                  <a:latin typeface="+mn-lt"/>
                </a:rPr>
                <a:t>sentido</a:t>
              </a:r>
              <a:r>
                <a:rPr lang="en-US" sz="1100" dirty="0">
                  <a:latin typeface="+mn-lt"/>
                </a:rPr>
                <a:t> </a:t>
              </a:r>
              <a:r>
                <a:rPr lang="en-US" sz="1100" dirty="0" err="1">
                  <a:latin typeface="+mn-lt"/>
                </a:rPr>
                <a:t>común</a:t>
              </a:r>
              <a:endParaRPr lang="en-US" sz="1100" dirty="0">
                <a:latin typeface="+mn-lt"/>
              </a:endParaRPr>
            </a:p>
          </p:txBody>
        </p:sp>
      </p:grpSp>
      <p:grpSp>
        <p:nvGrpSpPr>
          <p:cNvPr id="9" name="Group 8">
            <a:extLst>
              <a:ext uri="{FF2B5EF4-FFF2-40B4-BE49-F238E27FC236}">
                <a16:creationId xmlns:a16="http://schemas.microsoft.com/office/drawing/2014/main" id="{C961D50C-999F-6341-AEF8-BBBD834F5B5F}"/>
              </a:ext>
            </a:extLst>
          </p:cNvPr>
          <p:cNvGrpSpPr>
            <a:grpSpLocks/>
          </p:cNvGrpSpPr>
          <p:nvPr/>
        </p:nvGrpSpPr>
        <p:grpSpPr>
          <a:xfrm>
            <a:off x="6623587" y="6131521"/>
            <a:ext cx="1736778" cy="171451"/>
            <a:chOff x="1926725" y="6155844"/>
            <a:chExt cx="1736778" cy="171451"/>
          </a:xfrm>
        </p:grpSpPr>
        <p:sp>
          <p:nvSpPr>
            <p:cNvPr id="10" name="RectangleLegend1">
              <a:extLst>
                <a:ext uri="{FF2B5EF4-FFF2-40B4-BE49-F238E27FC236}">
                  <a16:creationId xmlns:a16="http://schemas.microsoft.com/office/drawing/2014/main" id="{31D895CA-CE96-C841-B221-94ADDCE923A1}"/>
                </a:ext>
              </a:extLst>
            </p:cNvPr>
            <p:cNvSpPr>
              <a:spLocks noChangeArrowheads="1"/>
            </p:cNvSpPr>
            <p:nvPr/>
          </p:nvSpPr>
          <p:spPr bwMode="auto">
            <a:xfrm>
              <a:off x="1926725" y="6166957"/>
              <a:ext cx="165100" cy="160338"/>
            </a:xfrm>
            <a:prstGeom prst="rect">
              <a:avLst/>
            </a:prstGeom>
            <a:solidFill>
              <a:srgbClr val="78BA87"/>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600"/>
            </a:p>
          </p:txBody>
        </p:sp>
        <p:sp>
          <p:nvSpPr>
            <p:cNvPr id="11" name="Legend1">
              <a:extLst>
                <a:ext uri="{FF2B5EF4-FFF2-40B4-BE49-F238E27FC236}">
                  <a16:creationId xmlns:a16="http://schemas.microsoft.com/office/drawing/2014/main" id="{534A2A00-EC4B-CF4E-BC07-015EAEDA49A2}"/>
                </a:ext>
              </a:extLst>
            </p:cNvPr>
            <p:cNvSpPr>
              <a:spLocks noChangeArrowheads="1"/>
            </p:cNvSpPr>
            <p:nvPr>
              <p:custDataLst>
                <p:tags r:id="rId13"/>
              </p:custDataLst>
            </p:nvPr>
          </p:nvSpPr>
          <p:spPr bwMode="auto">
            <a:xfrm>
              <a:off x="2180725" y="6155844"/>
              <a:ext cx="1482778"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dirty="0"/>
                <a:t>Solo </a:t>
              </a:r>
              <a:r>
                <a:rPr lang="en-US" sz="1100" dirty="0" err="1"/>
                <a:t>este</a:t>
              </a:r>
              <a:r>
                <a:rPr lang="en-US" sz="1100" dirty="0"/>
                <a:t> </a:t>
              </a:r>
              <a:r>
                <a:rPr lang="en-US" sz="1100" dirty="0" err="1"/>
                <a:t>agente</a:t>
              </a:r>
              <a:r>
                <a:rPr lang="en-US" sz="1100" dirty="0"/>
                <a:t> </a:t>
              </a:r>
              <a:r>
                <a:rPr lang="en-US" sz="1100" dirty="0" err="1"/>
                <a:t>aprendió</a:t>
              </a:r>
              <a:endParaRPr lang="en-US" sz="1100" dirty="0">
                <a:latin typeface="+mn-lt"/>
              </a:endParaRPr>
            </a:p>
          </p:txBody>
        </p:sp>
      </p:grpSp>
      <p:grpSp>
        <p:nvGrpSpPr>
          <p:cNvPr id="12" name="Group 11">
            <a:extLst>
              <a:ext uri="{FF2B5EF4-FFF2-40B4-BE49-F238E27FC236}">
                <a16:creationId xmlns:a16="http://schemas.microsoft.com/office/drawing/2014/main" id="{5152B649-3803-9940-9A03-2A61EE49A807}"/>
              </a:ext>
            </a:extLst>
          </p:cNvPr>
          <p:cNvGrpSpPr>
            <a:grpSpLocks/>
          </p:cNvGrpSpPr>
          <p:nvPr/>
        </p:nvGrpSpPr>
        <p:grpSpPr>
          <a:xfrm>
            <a:off x="3890178" y="6131521"/>
            <a:ext cx="1760823" cy="171451"/>
            <a:chOff x="1926725" y="6155844"/>
            <a:chExt cx="1736778" cy="171451"/>
          </a:xfrm>
        </p:grpSpPr>
        <p:sp>
          <p:nvSpPr>
            <p:cNvPr id="13" name="RectangleLegend1">
              <a:extLst>
                <a:ext uri="{FF2B5EF4-FFF2-40B4-BE49-F238E27FC236}">
                  <a16:creationId xmlns:a16="http://schemas.microsoft.com/office/drawing/2014/main" id="{D7167438-0E36-9443-9EC0-DC7C6A30D2BA}"/>
                </a:ext>
              </a:extLst>
            </p:cNvPr>
            <p:cNvSpPr>
              <a:spLocks noChangeArrowheads="1"/>
            </p:cNvSpPr>
            <p:nvPr/>
          </p:nvSpPr>
          <p:spPr bwMode="auto">
            <a:xfrm>
              <a:off x="1926725" y="6166957"/>
              <a:ext cx="165100" cy="160338"/>
            </a:xfrm>
            <a:prstGeom prst="rect">
              <a:avLst/>
            </a:prstGeom>
            <a:solidFill>
              <a:srgbClr val="E19469"/>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noAutofit/>
            </a:bodyPr>
            <a:lstStyle/>
            <a:p>
              <a:endParaRPr lang="en-US" sz="1600"/>
            </a:p>
          </p:txBody>
        </p:sp>
        <p:sp>
          <p:nvSpPr>
            <p:cNvPr id="14" name="Legend1">
              <a:extLst>
                <a:ext uri="{FF2B5EF4-FFF2-40B4-BE49-F238E27FC236}">
                  <a16:creationId xmlns:a16="http://schemas.microsoft.com/office/drawing/2014/main" id="{7D6E1678-82DA-1548-8AEB-E358C3E8A851}"/>
                </a:ext>
              </a:extLst>
            </p:cNvPr>
            <p:cNvSpPr>
              <a:spLocks noChangeArrowheads="1"/>
            </p:cNvSpPr>
            <p:nvPr>
              <p:custDataLst>
                <p:tags r:id="rId12"/>
              </p:custDataLst>
            </p:nvPr>
          </p:nvSpPr>
          <p:spPr bwMode="auto">
            <a:xfrm>
              <a:off x="2180725" y="6155844"/>
              <a:ext cx="1482778"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oAutofit/>
            </a:bodyPr>
            <a:lstStyle/>
            <a:p>
              <a:pPr defTabSz="895350">
                <a:buClr>
                  <a:schemeClr val="tx2"/>
                </a:buClr>
              </a:pPr>
              <a:r>
                <a:rPr lang="en-US" sz="1100" dirty="0">
                  <a:latin typeface="+mn-lt"/>
                </a:rPr>
                <a:t>Solo </a:t>
              </a:r>
              <a:r>
                <a:rPr lang="en-US" sz="1100" dirty="0" err="1">
                  <a:latin typeface="+mn-lt"/>
                </a:rPr>
                <a:t>otro</a:t>
              </a:r>
              <a:r>
                <a:rPr lang="en-US" sz="1100" dirty="0">
                  <a:latin typeface="+mn-lt"/>
                </a:rPr>
                <a:t> </a:t>
              </a:r>
              <a:r>
                <a:rPr lang="en-US" sz="1100" dirty="0" err="1">
                  <a:latin typeface="+mn-lt"/>
                </a:rPr>
                <a:t>agente</a:t>
              </a:r>
              <a:r>
                <a:rPr lang="en-US" sz="1100" dirty="0">
                  <a:latin typeface="+mn-lt"/>
                </a:rPr>
                <a:t> </a:t>
              </a:r>
              <a:r>
                <a:rPr lang="en-US" sz="1100" dirty="0" err="1">
                  <a:latin typeface="+mn-lt"/>
                </a:rPr>
                <a:t>aprendió</a:t>
              </a:r>
              <a:endParaRPr lang="en-US" sz="1100" dirty="0">
                <a:latin typeface="+mn-lt"/>
              </a:endParaRPr>
            </a:p>
          </p:txBody>
        </p:sp>
      </p:grpSp>
      <p:grpSp>
        <p:nvGrpSpPr>
          <p:cNvPr id="15" name="Group 14">
            <a:extLst>
              <a:ext uri="{FF2B5EF4-FFF2-40B4-BE49-F238E27FC236}">
                <a16:creationId xmlns:a16="http://schemas.microsoft.com/office/drawing/2014/main" id="{E6FB5513-773D-2E4B-A8C9-2A6FC14F859A}"/>
              </a:ext>
            </a:extLst>
          </p:cNvPr>
          <p:cNvGrpSpPr/>
          <p:nvPr/>
        </p:nvGrpSpPr>
        <p:grpSpPr>
          <a:xfrm>
            <a:off x="9332950" y="6131521"/>
            <a:ext cx="1361676" cy="171451"/>
            <a:chOff x="1926725" y="6155844"/>
            <a:chExt cx="1361676" cy="171451"/>
          </a:xfrm>
        </p:grpSpPr>
        <p:sp>
          <p:nvSpPr>
            <p:cNvPr id="16" name="RectangleLegend1">
              <a:extLst>
                <a:ext uri="{FF2B5EF4-FFF2-40B4-BE49-F238E27FC236}">
                  <a16:creationId xmlns:a16="http://schemas.microsoft.com/office/drawing/2014/main" id="{245FB00D-70CC-0D49-A3B0-526370ADC0D2}"/>
                </a:ext>
              </a:extLst>
            </p:cNvPr>
            <p:cNvSpPr>
              <a:spLocks noChangeArrowheads="1"/>
            </p:cNvSpPr>
            <p:nvPr/>
          </p:nvSpPr>
          <p:spPr bwMode="auto">
            <a:xfrm>
              <a:off x="1926725" y="6166957"/>
              <a:ext cx="165100" cy="160338"/>
            </a:xfrm>
            <a:prstGeom prst="rect">
              <a:avLst/>
            </a:prstGeom>
            <a:solidFill>
              <a:srgbClr val="D27B7D"/>
            </a:solidFill>
            <a:ln w="9525">
              <a:solidFill>
                <a:schemeClr val="bg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600"/>
            </a:p>
          </p:txBody>
        </p:sp>
        <p:sp>
          <p:nvSpPr>
            <p:cNvPr id="17" name="Legend1">
              <a:extLst>
                <a:ext uri="{FF2B5EF4-FFF2-40B4-BE49-F238E27FC236}">
                  <a16:creationId xmlns:a16="http://schemas.microsoft.com/office/drawing/2014/main" id="{E95A5ACA-560D-FD4A-8F0E-3C7BC5B2DBFF}"/>
                </a:ext>
              </a:extLst>
            </p:cNvPr>
            <p:cNvSpPr>
              <a:spLocks noChangeArrowheads="1"/>
            </p:cNvSpPr>
            <p:nvPr>
              <p:custDataLst>
                <p:tags r:id="rId11"/>
              </p:custDataLst>
            </p:nvPr>
          </p:nvSpPr>
          <p:spPr bwMode="auto">
            <a:xfrm>
              <a:off x="2180725" y="6155844"/>
              <a:ext cx="1107676"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dirty="0" err="1">
                  <a:latin typeface="+mn-lt"/>
                </a:rPr>
                <a:t>Todos</a:t>
              </a:r>
              <a:r>
                <a:rPr lang="en-US" sz="1100" dirty="0">
                  <a:latin typeface="+mn-lt"/>
                </a:rPr>
                <a:t> </a:t>
              </a:r>
              <a:r>
                <a:rPr lang="en-US" sz="1100" dirty="0" err="1">
                  <a:latin typeface="+mn-lt"/>
                </a:rPr>
                <a:t>aprendieron</a:t>
              </a:r>
              <a:endParaRPr lang="en-US" sz="1100" dirty="0">
                <a:latin typeface="+mn-lt"/>
              </a:endParaRPr>
            </a:p>
          </p:txBody>
        </p:sp>
      </p:grpSp>
      <p:sp>
        <p:nvSpPr>
          <p:cNvPr id="18" name="Rectangle 17">
            <a:extLst>
              <a:ext uri="{FF2B5EF4-FFF2-40B4-BE49-F238E27FC236}">
                <a16:creationId xmlns:a16="http://schemas.microsoft.com/office/drawing/2014/main" id="{76812C24-9B5D-8B4A-8C72-CCBF438389B1}"/>
              </a:ext>
            </a:extLst>
          </p:cNvPr>
          <p:cNvSpPr/>
          <p:nvPr/>
        </p:nvSpPr>
        <p:spPr>
          <a:xfrm>
            <a:off x="2710667" y="3993021"/>
            <a:ext cx="1510781" cy="1603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19" name="Rectangle 18">
            <a:extLst>
              <a:ext uri="{FF2B5EF4-FFF2-40B4-BE49-F238E27FC236}">
                <a16:creationId xmlns:a16="http://schemas.microsoft.com/office/drawing/2014/main" id="{4F43B023-F5BC-AC42-87A7-C3DE2182EA79}"/>
              </a:ext>
            </a:extLst>
          </p:cNvPr>
          <p:cNvSpPr/>
          <p:nvPr/>
        </p:nvSpPr>
        <p:spPr>
          <a:xfrm>
            <a:off x="2763118" y="2342237"/>
            <a:ext cx="1510781" cy="1603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20" name="Rectangle 19">
            <a:extLst>
              <a:ext uri="{FF2B5EF4-FFF2-40B4-BE49-F238E27FC236}">
                <a16:creationId xmlns:a16="http://schemas.microsoft.com/office/drawing/2014/main" id="{E520CA88-EA0A-734B-B501-9ABE31746B33}"/>
              </a:ext>
            </a:extLst>
          </p:cNvPr>
          <p:cNvSpPr/>
          <p:nvPr/>
        </p:nvSpPr>
        <p:spPr>
          <a:xfrm>
            <a:off x="7710429" y="3993021"/>
            <a:ext cx="1510781" cy="1603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21" name="Rectangle 20">
            <a:extLst>
              <a:ext uri="{FF2B5EF4-FFF2-40B4-BE49-F238E27FC236}">
                <a16:creationId xmlns:a16="http://schemas.microsoft.com/office/drawing/2014/main" id="{B5E830B8-A6BD-B04C-A519-8F9EF91333F5}"/>
              </a:ext>
            </a:extLst>
          </p:cNvPr>
          <p:cNvSpPr/>
          <p:nvPr/>
        </p:nvSpPr>
        <p:spPr>
          <a:xfrm>
            <a:off x="9221210" y="2420253"/>
            <a:ext cx="1785900" cy="2537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sp>
        <p:nvSpPr>
          <p:cNvPr id="23" name="Legend1">
            <a:extLst>
              <a:ext uri="{FF2B5EF4-FFF2-40B4-BE49-F238E27FC236}">
                <a16:creationId xmlns:a16="http://schemas.microsoft.com/office/drawing/2014/main" id="{08100931-FB28-8C40-83B9-6EF62E2A29E5}"/>
              </a:ext>
            </a:extLst>
          </p:cNvPr>
          <p:cNvSpPr>
            <a:spLocks noChangeArrowheads="1"/>
          </p:cNvSpPr>
          <p:nvPr>
            <p:custDataLst>
              <p:tags r:id="rId1"/>
            </p:custDataLst>
          </p:nvPr>
        </p:nvSpPr>
        <p:spPr bwMode="auto">
          <a:xfrm>
            <a:off x="3160684" y="2175372"/>
            <a:ext cx="610745"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b="1" dirty="0" err="1">
                <a:latin typeface="+mn-lt"/>
              </a:rPr>
              <a:t>Menudeo</a:t>
            </a:r>
            <a:endParaRPr lang="en-US" sz="1100" b="1" dirty="0">
              <a:latin typeface="+mn-lt"/>
            </a:endParaRPr>
          </a:p>
        </p:txBody>
      </p:sp>
      <p:sp>
        <p:nvSpPr>
          <p:cNvPr id="24" name="Legend1">
            <a:extLst>
              <a:ext uri="{FF2B5EF4-FFF2-40B4-BE49-F238E27FC236}">
                <a16:creationId xmlns:a16="http://schemas.microsoft.com/office/drawing/2014/main" id="{40C0DF41-98B0-AC4D-9D97-8958E514842D}"/>
              </a:ext>
            </a:extLst>
          </p:cNvPr>
          <p:cNvSpPr>
            <a:spLocks noChangeArrowheads="1"/>
          </p:cNvSpPr>
          <p:nvPr>
            <p:custDataLst>
              <p:tags r:id="rId2"/>
            </p:custDataLst>
          </p:nvPr>
        </p:nvSpPr>
        <p:spPr bwMode="auto">
          <a:xfrm>
            <a:off x="3175913" y="4008428"/>
            <a:ext cx="580287"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b="1" dirty="0" err="1">
                <a:latin typeface="+mn-lt"/>
              </a:rPr>
              <a:t>Mayoreo</a:t>
            </a:r>
            <a:endParaRPr lang="en-US" sz="1100" b="1" dirty="0">
              <a:latin typeface="+mn-lt"/>
            </a:endParaRPr>
          </a:p>
        </p:txBody>
      </p:sp>
      <p:sp>
        <p:nvSpPr>
          <p:cNvPr id="25" name="Legend1">
            <a:extLst>
              <a:ext uri="{FF2B5EF4-FFF2-40B4-BE49-F238E27FC236}">
                <a16:creationId xmlns:a16="http://schemas.microsoft.com/office/drawing/2014/main" id="{C076AB8C-62B2-1F40-B0AA-37D64553909C}"/>
              </a:ext>
            </a:extLst>
          </p:cNvPr>
          <p:cNvSpPr>
            <a:spLocks noChangeArrowheads="1"/>
          </p:cNvSpPr>
          <p:nvPr>
            <p:custDataLst>
              <p:tags r:id="rId3"/>
            </p:custDataLst>
          </p:nvPr>
        </p:nvSpPr>
        <p:spPr bwMode="auto">
          <a:xfrm>
            <a:off x="8260134" y="4008428"/>
            <a:ext cx="488916"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b="1" dirty="0" err="1">
                <a:latin typeface="+mn-lt"/>
              </a:rPr>
              <a:t>Fábrica</a:t>
            </a:r>
            <a:endParaRPr lang="en-US" sz="1100" b="1" dirty="0">
              <a:latin typeface="+mn-lt"/>
            </a:endParaRPr>
          </a:p>
        </p:txBody>
      </p:sp>
      <p:sp>
        <p:nvSpPr>
          <p:cNvPr id="26" name="Legend1">
            <a:extLst>
              <a:ext uri="{FF2B5EF4-FFF2-40B4-BE49-F238E27FC236}">
                <a16:creationId xmlns:a16="http://schemas.microsoft.com/office/drawing/2014/main" id="{072AB247-61F1-6842-A616-9730F40BC96C}"/>
              </a:ext>
            </a:extLst>
          </p:cNvPr>
          <p:cNvSpPr>
            <a:spLocks noChangeArrowheads="1"/>
          </p:cNvSpPr>
          <p:nvPr>
            <p:custDataLst>
              <p:tags r:id="rId4"/>
            </p:custDataLst>
          </p:nvPr>
        </p:nvSpPr>
        <p:spPr bwMode="auto">
          <a:xfrm>
            <a:off x="7922702" y="2175372"/>
            <a:ext cx="1163780"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b="1" dirty="0" err="1">
                <a:latin typeface="+mn-lt"/>
              </a:rPr>
              <a:t>Almacén</a:t>
            </a:r>
            <a:r>
              <a:rPr lang="en-US" sz="1100" b="1" dirty="0">
                <a:latin typeface="+mn-lt"/>
              </a:rPr>
              <a:t> regional</a:t>
            </a:r>
          </a:p>
        </p:txBody>
      </p:sp>
      <p:sp>
        <p:nvSpPr>
          <p:cNvPr id="28" name="Legend1">
            <a:extLst>
              <a:ext uri="{FF2B5EF4-FFF2-40B4-BE49-F238E27FC236}">
                <a16:creationId xmlns:a16="http://schemas.microsoft.com/office/drawing/2014/main" id="{962EEDAF-95AD-7042-AEB3-DFDA73B878C9}"/>
              </a:ext>
            </a:extLst>
          </p:cNvPr>
          <p:cNvSpPr>
            <a:spLocks noChangeArrowheads="1"/>
          </p:cNvSpPr>
          <p:nvPr>
            <p:custDataLst>
              <p:tags r:id="rId5"/>
            </p:custDataLst>
          </p:nvPr>
        </p:nvSpPr>
        <p:spPr bwMode="auto">
          <a:xfrm>
            <a:off x="5350190" y="5641393"/>
            <a:ext cx="1163780"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dirty="0" err="1"/>
              <a:t>Desempeño</a:t>
            </a:r>
            <a:r>
              <a:rPr lang="en-US" sz="1100" dirty="0"/>
              <a:t> (</a:t>
            </a:r>
            <a:r>
              <a:rPr lang="en-US" sz="1100" dirty="0" err="1"/>
              <a:t>índice</a:t>
            </a:r>
            <a:r>
              <a:rPr lang="en-US" sz="1100" dirty="0"/>
              <a:t>)</a:t>
            </a:r>
          </a:p>
        </p:txBody>
      </p:sp>
      <p:sp>
        <p:nvSpPr>
          <p:cNvPr id="29" name="Legend1">
            <a:extLst>
              <a:ext uri="{FF2B5EF4-FFF2-40B4-BE49-F238E27FC236}">
                <a16:creationId xmlns:a16="http://schemas.microsoft.com/office/drawing/2014/main" id="{3F9C78DC-ACB9-894C-992B-5CEDD8301DBE}"/>
              </a:ext>
            </a:extLst>
          </p:cNvPr>
          <p:cNvSpPr>
            <a:spLocks noChangeArrowheads="1"/>
          </p:cNvSpPr>
          <p:nvPr>
            <p:custDataLst>
              <p:tags r:id="rId6"/>
            </p:custDataLst>
          </p:nvPr>
        </p:nvSpPr>
        <p:spPr bwMode="auto">
          <a:xfrm rot="16200000">
            <a:off x="676603" y="3862944"/>
            <a:ext cx="533800"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dirty="0" err="1">
                <a:latin typeface="+mn-lt"/>
              </a:rPr>
              <a:t>Densidad</a:t>
            </a:r>
            <a:endParaRPr lang="en-US" sz="1100" dirty="0">
              <a:latin typeface="+mn-lt"/>
            </a:endParaRPr>
          </a:p>
        </p:txBody>
      </p:sp>
      <p:sp>
        <p:nvSpPr>
          <p:cNvPr id="31" name="Legend1">
            <a:extLst>
              <a:ext uri="{FF2B5EF4-FFF2-40B4-BE49-F238E27FC236}">
                <a16:creationId xmlns:a16="http://schemas.microsoft.com/office/drawing/2014/main" id="{2CBDB73F-1CC1-AF43-88F8-45138FC1F352}"/>
              </a:ext>
            </a:extLst>
          </p:cNvPr>
          <p:cNvSpPr>
            <a:spLocks noChangeArrowheads="1"/>
          </p:cNvSpPr>
          <p:nvPr>
            <p:custDataLst>
              <p:tags r:id="rId7"/>
            </p:custDataLst>
          </p:nvPr>
        </p:nvSpPr>
        <p:spPr bwMode="auto">
          <a:xfrm>
            <a:off x="2117220" y="5549269"/>
            <a:ext cx="70532"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dirty="0"/>
              <a:t>0</a:t>
            </a:r>
          </a:p>
        </p:txBody>
      </p:sp>
      <p:sp>
        <p:nvSpPr>
          <p:cNvPr id="32" name="Legend1">
            <a:extLst>
              <a:ext uri="{FF2B5EF4-FFF2-40B4-BE49-F238E27FC236}">
                <a16:creationId xmlns:a16="http://schemas.microsoft.com/office/drawing/2014/main" id="{BD2E3DBA-C085-8C44-BBBA-0B150F34CB1D}"/>
              </a:ext>
            </a:extLst>
          </p:cNvPr>
          <p:cNvSpPr>
            <a:spLocks noChangeArrowheads="1"/>
          </p:cNvSpPr>
          <p:nvPr>
            <p:custDataLst>
              <p:tags r:id="rId8"/>
            </p:custDataLst>
          </p:nvPr>
        </p:nvSpPr>
        <p:spPr bwMode="auto">
          <a:xfrm>
            <a:off x="2123773" y="3917807"/>
            <a:ext cx="70532"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dirty="0"/>
              <a:t>0</a:t>
            </a:r>
          </a:p>
        </p:txBody>
      </p:sp>
      <p:sp>
        <p:nvSpPr>
          <p:cNvPr id="35" name="Legend1">
            <a:extLst>
              <a:ext uri="{FF2B5EF4-FFF2-40B4-BE49-F238E27FC236}">
                <a16:creationId xmlns:a16="http://schemas.microsoft.com/office/drawing/2014/main" id="{B8BB0ECF-7125-794F-A177-44452B86A757}"/>
              </a:ext>
            </a:extLst>
          </p:cNvPr>
          <p:cNvSpPr>
            <a:spLocks noChangeArrowheads="1"/>
          </p:cNvSpPr>
          <p:nvPr>
            <p:custDataLst>
              <p:tags r:id="rId9"/>
            </p:custDataLst>
          </p:nvPr>
        </p:nvSpPr>
        <p:spPr bwMode="auto">
          <a:xfrm>
            <a:off x="7082709" y="5549269"/>
            <a:ext cx="70532"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dirty="0"/>
              <a:t>0</a:t>
            </a:r>
          </a:p>
        </p:txBody>
      </p:sp>
      <p:sp>
        <p:nvSpPr>
          <p:cNvPr id="36" name="Legend1">
            <a:extLst>
              <a:ext uri="{FF2B5EF4-FFF2-40B4-BE49-F238E27FC236}">
                <a16:creationId xmlns:a16="http://schemas.microsoft.com/office/drawing/2014/main" id="{10ED6572-FC7F-284D-9A5D-62808BEA69D5}"/>
              </a:ext>
            </a:extLst>
          </p:cNvPr>
          <p:cNvSpPr>
            <a:spLocks noChangeArrowheads="1"/>
          </p:cNvSpPr>
          <p:nvPr>
            <p:custDataLst>
              <p:tags r:id="rId10"/>
            </p:custDataLst>
          </p:nvPr>
        </p:nvSpPr>
        <p:spPr bwMode="auto">
          <a:xfrm>
            <a:off x="7089262" y="3917807"/>
            <a:ext cx="70532"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dirty="0"/>
              <a:t>0</a:t>
            </a:r>
          </a:p>
        </p:txBody>
      </p:sp>
    </p:spTree>
    <p:extLst>
      <p:ext uri="{BB962C8B-B14F-4D97-AF65-F5344CB8AC3E}">
        <p14:creationId xmlns:p14="http://schemas.microsoft.com/office/powerpoint/2010/main" val="552555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E399-05FC-AC44-AC5C-ECBC88C83FDC}"/>
              </a:ext>
            </a:extLst>
          </p:cNvPr>
          <p:cNvSpPr>
            <a:spLocks noGrp="1"/>
          </p:cNvSpPr>
          <p:nvPr>
            <p:ph type="title"/>
          </p:nvPr>
        </p:nvSpPr>
        <p:spPr/>
        <p:txBody>
          <a:bodyPr/>
          <a:lstStyle/>
          <a:p>
            <a:r>
              <a:rPr lang="es-MX"/>
              <a:t>Í</a:t>
            </a:r>
            <a:r>
              <a:rPr lang="en-MX"/>
              <a:t>ndice</a:t>
            </a:r>
          </a:p>
        </p:txBody>
      </p:sp>
      <p:sp>
        <p:nvSpPr>
          <p:cNvPr id="3" name="Content Placeholder 2">
            <a:extLst>
              <a:ext uri="{FF2B5EF4-FFF2-40B4-BE49-F238E27FC236}">
                <a16:creationId xmlns:a16="http://schemas.microsoft.com/office/drawing/2014/main" id="{C89CFF4C-EDB2-AE41-A072-300F44CEBBDD}"/>
              </a:ext>
            </a:extLst>
          </p:cNvPr>
          <p:cNvSpPr>
            <a:spLocks noGrp="1"/>
          </p:cNvSpPr>
          <p:nvPr>
            <p:ph idx="1"/>
          </p:nvPr>
        </p:nvSpPr>
        <p:spPr/>
        <p:txBody>
          <a:bodyPr/>
          <a:lstStyle/>
          <a:p>
            <a:pPr marL="0" indent="0">
              <a:buNone/>
            </a:pPr>
            <a:r>
              <a:rPr lang="en-MX" b="1" dirty="0"/>
              <a:t>Conceptos básicos de aprendizaje reforzado</a:t>
            </a:r>
          </a:p>
          <a:p>
            <a:pPr marL="0" indent="0">
              <a:buNone/>
            </a:pPr>
            <a:r>
              <a:rPr lang="es-ES" dirty="0"/>
              <a:t>El problema: el juego de distribución de cerveza</a:t>
            </a:r>
          </a:p>
          <a:p>
            <a:pPr marL="0" indent="0">
              <a:buNone/>
            </a:pPr>
            <a:r>
              <a:rPr lang="en-MX" dirty="0"/>
              <a:t>Aprendizaje reforzado para el juego de distribución de cerveza</a:t>
            </a:r>
          </a:p>
          <a:p>
            <a:pPr marL="0" indent="0">
              <a:buNone/>
            </a:pPr>
            <a:r>
              <a:rPr lang="en-MX" dirty="0"/>
              <a:t>Resultados</a:t>
            </a:r>
          </a:p>
        </p:txBody>
      </p:sp>
    </p:spTree>
    <p:extLst>
      <p:ext uri="{BB962C8B-B14F-4D97-AF65-F5344CB8AC3E}">
        <p14:creationId xmlns:p14="http://schemas.microsoft.com/office/powerpoint/2010/main" val="33952884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0FEFA-F42E-344E-87F7-E88DD44119DF}"/>
              </a:ext>
            </a:extLst>
          </p:cNvPr>
          <p:cNvSpPr>
            <a:spLocks noGrp="1"/>
          </p:cNvSpPr>
          <p:nvPr>
            <p:ph type="title"/>
          </p:nvPr>
        </p:nvSpPr>
        <p:spPr/>
        <p:txBody>
          <a:bodyPr/>
          <a:lstStyle/>
          <a:p>
            <a:r>
              <a:rPr lang="en-US" dirty="0"/>
              <a:t>E</a:t>
            </a:r>
            <a:r>
              <a:rPr lang="en-MX" dirty="0"/>
              <a:t>s preferible seguir la estrategia inteligente, y los agentes en medio de la cadena son los más afectados</a:t>
            </a:r>
          </a:p>
        </p:txBody>
      </p:sp>
      <p:pic>
        <p:nvPicPr>
          <p:cNvPr id="5" name="Content Placeholder 4">
            <a:extLst>
              <a:ext uri="{FF2B5EF4-FFF2-40B4-BE49-F238E27FC236}">
                <a16:creationId xmlns:a16="http://schemas.microsoft.com/office/drawing/2014/main" id="{A5317DED-5F98-4749-B7B3-8E609F56F8F3}"/>
              </a:ext>
            </a:extLst>
          </p:cNvPr>
          <p:cNvPicPr>
            <a:picLocks noGrp="1" noChangeAspect="1"/>
          </p:cNvPicPr>
          <p:nvPr>
            <p:ph idx="1"/>
          </p:nvPr>
        </p:nvPicPr>
        <p:blipFill>
          <a:blip r:embed="rId3"/>
          <a:stretch>
            <a:fillRect/>
          </a:stretch>
        </p:blipFill>
        <p:spPr>
          <a:xfrm>
            <a:off x="1109265" y="2007330"/>
            <a:ext cx="3773631" cy="4561588"/>
          </a:xfrm>
        </p:spPr>
      </p:pic>
      <p:sp>
        <p:nvSpPr>
          <p:cNvPr id="6" name="TextBox 5">
            <a:extLst>
              <a:ext uri="{FF2B5EF4-FFF2-40B4-BE49-F238E27FC236}">
                <a16:creationId xmlns:a16="http://schemas.microsoft.com/office/drawing/2014/main" id="{B8044E52-C20A-6044-AA44-54B37792D1ED}"/>
              </a:ext>
            </a:extLst>
          </p:cNvPr>
          <p:cNvSpPr txBox="1"/>
          <p:nvPr/>
        </p:nvSpPr>
        <p:spPr>
          <a:xfrm>
            <a:off x="4880823" y="3505929"/>
            <a:ext cx="6729985" cy="2806922"/>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r>
              <a:rPr lang="en-US" sz="1600" dirty="0"/>
              <a:t>Con </a:t>
            </a:r>
            <a:r>
              <a:rPr lang="en-US" sz="1600" dirty="0" err="1"/>
              <a:t>respecto</a:t>
            </a:r>
            <a:r>
              <a:rPr lang="en-US" sz="1600" dirty="0"/>
              <a:t> a la </a:t>
            </a:r>
            <a:r>
              <a:rPr lang="en-US" sz="1600" dirty="0" err="1"/>
              <a:t>línea</a:t>
            </a:r>
            <a:r>
              <a:rPr lang="en-US" sz="1600" dirty="0"/>
              <a:t> base (</a:t>
            </a:r>
            <a:r>
              <a:rPr lang="en-US" sz="1600" dirty="0" err="1"/>
              <a:t>estrategia</a:t>
            </a:r>
            <a:r>
              <a:rPr lang="en-US" sz="1600" dirty="0"/>
              <a:t> de </a:t>
            </a:r>
            <a:r>
              <a:rPr lang="en-US" sz="1600" dirty="0" err="1"/>
              <a:t>sentido</a:t>
            </a:r>
            <a:r>
              <a:rPr lang="en-US" sz="1600" dirty="0"/>
              <a:t> </a:t>
            </a:r>
            <a:r>
              <a:rPr lang="en-US" sz="1600" dirty="0" err="1"/>
              <a:t>común</a:t>
            </a:r>
            <a:r>
              <a:rPr lang="en-US" sz="1600" dirty="0"/>
              <a:t>), </a:t>
            </a:r>
            <a:r>
              <a:rPr lang="en-US" sz="1600" b="1" dirty="0"/>
              <a:t>a </a:t>
            </a:r>
            <a:r>
              <a:rPr lang="en-US" sz="1600" b="1" dirty="0" err="1"/>
              <a:t>todos</a:t>
            </a:r>
            <a:r>
              <a:rPr lang="en-US" sz="1600" b="1" dirty="0"/>
              <a:t> los </a:t>
            </a:r>
            <a:r>
              <a:rPr lang="en-US" sz="1600" b="1" dirty="0" err="1"/>
              <a:t>agentes</a:t>
            </a:r>
            <a:r>
              <a:rPr lang="en-US" sz="1600" b="1" dirty="0"/>
              <a:t> les </a:t>
            </a:r>
            <a:r>
              <a:rPr lang="en-US" sz="1600" b="1" dirty="0" err="1"/>
              <a:t>va</a:t>
            </a:r>
            <a:r>
              <a:rPr lang="en-US" sz="1600" b="1" dirty="0"/>
              <a:t> </a:t>
            </a:r>
            <a:r>
              <a:rPr lang="en-US" sz="1600" b="1" dirty="0" err="1"/>
              <a:t>mejor</a:t>
            </a:r>
            <a:r>
              <a:rPr lang="en-US" sz="1600" b="1" dirty="0"/>
              <a:t> </a:t>
            </a:r>
            <a:r>
              <a:rPr lang="en-US" sz="1600" b="1" dirty="0" err="1"/>
              <a:t>siempre</a:t>
            </a:r>
            <a:r>
              <a:rPr lang="en-US" sz="1600" b="1" dirty="0"/>
              <a:t> </a:t>
            </a:r>
            <a:r>
              <a:rPr lang="en-US" sz="1600" b="1" dirty="0" err="1"/>
              <a:t>si</a:t>
            </a:r>
            <a:r>
              <a:rPr lang="en-US" sz="1600" b="1" dirty="0"/>
              <a:t> </a:t>
            </a:r>
            <a:r>
              <a:rPr lang="en-US" sz="1600" b="1" dirty="0" err="1"/>
              <a:t>todos</a:t>
            </a:r>
            <a:r>
              <a:rPr lang="en-US" sz="1600" b="1" dirty="0"/>
              <a:t> toman la </a:t>
            </a:r>
            <a:r>
              <a:rPr lang="en-US" sz="1600" b="1" dirty="0" err="1"/>
              <a:t>estrategia</a:t>
            </a:r>
            <a:r>
              <a:rPr lang="en-US" sz="1600" b="1" dirty="0"/>
              <a:t> </a:t>
            </a:r>
            <a:r>
              <a:rPr lang="en-US" sz="1600" b="1" dirty="0" err="1"/>
              <a:t>optimizada</a:t>
            </a:r>
            <a:r>
              <a:rPr lang="en-US" sz="1600" b="1" dirty="0"/>
              <a:t> con </a:t>
            </a:r>
            <a:r>
              <a:rPr lang="en-US" sz="1600" b="1" i="1" dirty="0"/>
              <a:t>policy iteration</a:t>
            </a:r>
            <a:endParaRPr lang="en-US" sz="1600" b="1" dirty="0"/>
          </a:p>
          <a:p>
            <a:r>
              <a:rPr lang="en-US" sz="1600" b="1" dirty="0"/>
              <a:t>Vale la </a:t>
            </a:r>
            <a:r>
              <a:rPr lang="en-US" sz="1600" b="1" dirty="0" err="1"/>
              <a:t>pena</a:t>
            </a:r>
            <a:r>
              <a:rPr lang="en-US" sz="1600" b="1" dirty="0"/>
              <a:t> </a:t>
            </a:r>
            <a:r>
              <a:rPr lang="en-US" sz="1600" b="1" dirty="0" err="1"/>
              <a:t>tomar</a:t>
            </a:r>
            <a:r>
              <a:rPr lang="en-US" sz="1600" b="1" dirty="0"/>
              <a:t> la </a:t>
            </a:r>
            <a:r>
              <a:rPr lang="en-US" sz="1600" b="1" dirty="0" err="1"/>
              <a:t>estrategia</a:t>
            </a:r>
            <a:r>
              <a:rPr lang="en-US" sz="1600" b="1" dirty="0"/>
              <a:t> </a:t>
            </a:r>
            <a:r>
              <a:rPr lang="en-US" sz="1600" b="1" dirty="0" err="1"/>
              <a:t>optimizada</a:t>
            </a:r>
            <a:r>
              <a:rPr lang="en-US" sz="1600" b="1" dirty="0"/>
              <a:t> </a:t>
            </a:r>
            <a:r>
              <a:rPr lang="en-US" sz="1600" b="1" dirty="0" err="1"/>
              <a:t>incluso</a:t>
            </a:r>
            <a:r>
              <a:rPr lang="en-US" sz="1600" b="1" dirty="0"/>
              <a:t> </a:t>
            </a:r>
            <a:r>
              <a:rPr lang="en-US" sz="1600" b="1" dirty="0" err="1"/>
              <a:t>si</a:t>
            </a:r>
            <a:r>
              <a:rPr lang="en-US" sz="1600" b="1" dirty="0"/>
              <a:t> los </a:t>
            </a:r>
            <a:r>
              <a:rPr lang="en-US" sz="1600" b="1" dirty="0" err="1"/>
              <a:t>otros</a:t>
            </a:r>
            <a:r>
              <a:rPr lang="en-US" sz="1600" b="1" dirty="0"/>
              <a:t> </a:t>
            </a:r>
            <a:r>
              <a:rPr lang="en-US" sz="1600" b="1" dirty="0" err="1"/>
              <a:t>agentes</a:t>
            </a:r>
            <a:r>
              <a:rPr lang="en-US" sz="1600" b="1" dirty="0"/>
              <a:t> no </a:t>
            </a:r>
            <a:r>
              <a:rPr lang="en-US" sz="1600" b="1" dirty="0" err="1"/>
              <a:t>están</a:t>
            </a:r>
            <a:r>
              <a:rPr lang="en-US" sz="1600" b="1" dirty="0"/>
              <a:t> </a:t>
            </a:r>
            <a:r>
              <a:rPr lang="en-US" sz="1600" b="1" dirty="0" err="1"/>
              <a:t>actuando</a:t>
            </a:r>
            <a:r>
              <a:rPr lang="en-US" sz="1600" b="1" dirty="0"/>
              <a:t> </a:t>
            </a:r>
            <a:r>
              <a:rPr lang="en-US" sz="1600" b="1" dirty="0" err="1"/>
              <a:t>acorde</a:t>
            </a:r>
            <a:r>
              <a:rPr lang="en-US" sz="1600" dirty="0"/>
              <a:t>, </a:t>
            </a:r>
            <a:r>
              <a:rPr lang="en-US" sz="1600" dirty="0" err="1"/>
              <a:t>especialmente</a:t>
            </a:r>
            <a:r>
              <a:rPr lang="en-US" sz="1600" dirty="0"/>
              <a:t> para los </a:t>
            </a:r>
            <a:r>
              <a:rPr lang="en-US" sz="1600" dirty="0" err="1"/>
              <a:t>agentes</a:t>
            </a:r>
            <a:r>
              <a:rPr lang="en-US" sz="1600" dirty="0"/>
              <a:t> </a:t>
            </a:r>
            <a:r>
              <a:rPr lang="en-US" sz="1600" dirty="0" err="1"/>
              <a:t>hacia</a:t>
            </a:r>
            <a:r>
              <a:rPr lang="en-US" sz="1600" dirty="0"/>
              <a:t> el </a:t>
            </a:r>
            <a:r>
              <a:rPr lang="en-US" sz="1600" dirty="0" err="1"/>
              <a:t>centro</a:t>
            </a:r>
            <a:r>
              <a:rPr lang="en-US" sz="1600" dirty="0"/>
              <a:t> de la </a:t>
            </a:r>
            <a:r>
              <a:rPr lang="en-US" sz="1600" dirty="0" err="1"/>
              <a:t>cadena</a:t>
            </a:r>
            <a:endParaRPr lang="en-US" sz="1600" dirty="0"/>
          </a:p>
          <a:p>
            <a:r>
              <a:rPr lang="en-US" sz="1600" dirty="0"/>
              <a:t>El doble </a:t>
            </a:r>
            <a:r>
              <a:rPr lang="en-US" sz="1600" dirty="0" err="1"/>
              <a:t>efecto</a:t>
            </a:r>
            <a:r>
              <a:rPr lang="en-US" sz="1600" dirty="0"/>
              <a:t> </a:t>
            </a:r>
            <a:r>
              <a:rPr lang="en-US" sz="1600" dirty="0" err="1"/>
              <a:t>látigo</a:t>
            </a:r>
            <a:r>
              <a:rPr lang="en-US" sz="1600" dirty="0"/>
              <a:t>, por </a:t>
            </a:r>
            <a:r>
              <a:rPr lang="en-US" sz="1600" dirty="0" err="1"/>
              <a:t>parte</a:t>
            </a:r>
            <a:r>
              <a:rPr lang="en-US" sz="1600" dirty="0"/>
              <a:t> del </a:t>
            </a:r>
            <a:r>
              <a:rPr lang="en-US" sz="1600" dirty="0" err="1"/>
              <a:t>consumidor</a:t>
            </a:r>
            <a:r>
              <a:rPr lang="en-US" sz="1600" dirty="0"/>
              <a:t> y de los </a:t>
            </a:r>
            <a:r>
              <a:rPr lang="en-US" sz="1600" dirty="0" err="1"/>
              <a:t>campos</a:t>
            </a:r>
            <a:r>
              <a:rPr lang="en-US" sz="1600" dirty="0"/>
              <a:t>, </a:t>
            </a:r>
            <a:r>
              <a:rPr lang="en-US" sz="1600" dirty="0" err="1"/>
              <a:t>hace</a:t>
            </a:r>
            <a:r>
              <a:rPr lang="en-US" sz="1600" dirty="0"/>
              <a:t> que </a:t>
            </a:r>
            <a:r>
              <a:rPr lang="en-US" sz="1600" b="1" dirty="0"/>
              <a:t>los </a:t>
            </a:r>
            <a:r>
              <a:rPr lang="en-US" sz="1600" b="1" dirty="0" err="1"/>
              <a:t>agentes</a:t>
            </a:r>
            <a:r>
              <a:rPr lang="en-US" sz="1600" b="1" dirty="0"/>
              <a:t> </a:t>
            </a:r>
            <a:r>
              <a:rPr lang="en-US" sz="1600" b="1" dirty="0" err="1"/>
              <a:t>en</a:t>
            </a:r>
            <a:r>
              <a:rPr lang="en-US" sz="1600" b="1" dirty="0"/>
              <a:t> medio de la </a:t>
            </a:r>
            <a:r>
              <a:rPr lang="en-US" sz="1600" b="1" dirty="0" err="1"/>
              <a:t>cadena</a:t>
            </a:r>
            <a:r>
              <a:rPr lang="en-US" sz="1600" b="1" dirty="0"/>
              <a:t> </a:t>
            </a:r>
            <a:r>
              <a:rPr lang="en-US" sz="1600" b="1" dirty="0" err="1"/>
              <a:t>tengan</a:t>
            </a:r>
            <a:r>
              <a:rPr lang="en-US" sz="1600" b="1" dirty="0"/>
              <a:t> </a:t>
            </a:r>
            <a:r>
              <a:rPr lang="en-US" sz="1600" b="1" dirty="0" err="1"/>
              <a:t>más</a:t>
            </a:r>
            <a:r>
              <a:rPr lang="en-US" sz="1600" b="1" dirty="0"/>
              <a:t> </a:t>
            </a:r>
            <a:r>
              <a:rPr lang="en-US" sz="1600" b="1" dirty="0" err="1"/>
              <a:t>varianza</a:t>
            </a:r>
            <a:r>
              <a:rPr lang="en-US" sz="1600" b="1" dirty="0"/>
              <a:t> </a:t>
            </a:r>
            <a:r>
              <a:rPr lang="en-US" sz="1600" b="1" dirty="0" err="1"/>
              <a:t>en</a:t>
            </a:r>
            <a:r>
              <a:rPr lang="en-US" sz="1600" b="1" dirty="0"/>
              <a:t> </a:t>
            </a:r>
            <a:r>
              <a:rPr lang="en-US" sz="1600" b="1" dirty="0" err="1"/>
              <a:t>su</a:t>
            </a:r>
            <a:r>
              <a:rPr lang="en-US" sz="1600" b="1" dirty="0"/>
              <a:t> </a:t>
            </a:r>
            <a:r>
              <a:rPr lang="en-US" sz="1600" b="1" dirty="0" err="1"/>
              <a:t>información</a:t>
            </a:r>
            <a:r>
              <a:rPr lang="en-US" sz="1600" dirty="0"/>
              <a:t>, </a:t>
            </a:r>
            <a:r>
              <a:rPr lang="en-US" sz="1600" dirty="0" err="1"/>
              <a:t>así</a:t>
            </a:r>
            <a:r>
              <a:rPr lang="en-US" sz="1600" dirty="0"/>
              <a:t> que son los </a:t>
            </a:r>
            <a:r>
              <a:rPr lang="en-US" sz="1600" dirty="0" err="1"/>
              <a:t>más</a:t>
            </a:r>
            <a:r>
              <a:rPr lang="en-US" sz="1600" dirty="0"/>
              <a:t> </a:t>
            </a:r>
            <a:r>
              <a:rPr lang="en-US" sz="1600" dirty="0" err="1"/>
              <a:t>interesados</a:t>
            </a:r>
            <a:r>
              <a:rPr lang="en-US" sz="1600" dirty="0"/>
              <a:t> </a:t>
            </a:r>
            <a:r>
              <a:rPr lang="en-US" sz="1600" dirty="0" err="1"/>
              <a:t>en</a:t>
            </a:r>
            <a:r>
              <a:rPr lang="en-US" sz="1600" dirty="0"/>
              <a:t> que </a:t>
            </a:r>
            <a:r>
              <a:rPr lang="en-US" sz="1600" dirty="0" err="1"/>
              <a:t>todos</a:t>
            </a:r>
            <a:r>
              <a:rPr lang="en-US" sz="1600" dirty="0"/>
              <a:t> </a:t>
            </a:r>
            <a:r>
              <a:rPr lang="en-US" sz="1600" dirty="0" err="1"/>
              <a:t>actúen</a:t>
            </a:r>
            <a:r>
              <a:rPr lang="en-US" sz="1600" dirty="0"/>
              <a:t> </a:t>
            </a:r>
            <a:r>
              <a:rPr lang="en-US" sz="1600" dirty="0" err="1"/>
              <a:t>inteligentemente</a:t>
            </a:r>
            <a:endParaRPr lang="en-MX" sz="1600" dirty="0"/>
          </a:p>
        </p:txBody>
      </p:sp>
      <p:pic>
        <p:nvPicPr>
          <p:cNvPr id="9" name="Picture 8">
            <a:extLst>
              <a:ext uri="{FF2B5EF4-FFF2-40B4-BE49-F238E27FC236}">
                <a16:creationId xmlns:a16="http://schemas.microsoft.com/office/drawing/2014/main" id="{A2BCAF6B-0D9B-9D40-B86E-BA1051C97AAF}"/>
              </a:ext>
            </a:extLst>
          </p:cNvPr>
          <p:cNvPicPr>
            <a:picLocks noChangeAspect="1"/>
          </p:cNvPicPr>
          <p:nvPr/>
        </p:nvPicPr>
        <p:blipFill>
          <a:blip r:embed="rId4"/>
          <a:stretch>
            <a:fillRect/>
          </a:stretch>
        </p:blipFill>
        <p:spPr>
          <a:xfrm>
            <a:off x="6260687" y="2043031"/>
            <a:ext cx="3636598" cy="1208602"/>
          </a:xfrm>
          <a:prstGeom prst="rect">
            <a:avLst/>
          </a:prstGeom>
        </p:spPr>
      </p:pic>
    </p:spTree>
    <p:extLst>
      <p:ext uri="{BB962C8B-B14F-4D97-AF65-F5344CB8AC3E}">
        <p14:creationId xmlns:p14="http://schemas.microsoft.com/office/powerpoint/2010/main" val="7083832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79FA4-1577-3E44-80C2-6408C39824D0}"/>
              </a:ext>
            </a:extLst>
          </p:cNvPr>
          <p:cNvSpPr>
            <a:spLocks noGrp="1"/>
          </p:cNvSpPr>
          <p:nvPr>
            <p:ph type="title"/>
          </p:nvPr>
        </p:nvSpPr>
        <p:spPr/>
        <p:txBody>
          <a:bodyPr/>
          <a:lstStyle/>
          <a:p>
            <a:r>
              <a:rPr lang="en-MX" dirty="0"/>
              <a:t>conclusiones</a:t>
            </a:r>
          </a:p>
        </p:txBody>
      </p:sp>
      <p:sp>
        <p:nvSpPr>
          <p:cNvPr id="3" name="Content Placeholder 2">
            <a:extLst>
              <a:ext uri="{FF2B5EF4-FFF2-40B4-BE49-F238E27FC236}">
                <a16:creationId xmlns:a16="http://schemas.microsoft.com/office/drawing/2014/main" id="{B1DC35C9-597F-294D-AA53-07880C04F33D}"/>
              </a:ext>
            </a:extLst>
          </p:cNvPr>
          <p:cNvSpPr>
            <a:spLocks noGrp="1"/>
          </p:cNvSpPr>
          <p:nvPr>
            <p:ph idx="1"/>
          </p:nvPr>
        </p:nvSpPr>
        <p:spPr>
          <a:xfrm>
            <a:off x="581192" y="2180496"/>
            <a:ext cx="7813000" cy="3678303"/>
          </a:xfrm>
        </p:spPr>
        <p:txBody>
          <a:bodyPr/>
          <a:lstStyle/>
          <a:p>
            <a:r>
              <a:rPr lang="en-MX" dirty="0"/>
              <a:t>El método de </a:t>
            </a:r>
            <a:r>
              <a:rPr lang="en-MX" i="1" dirty="0"/>
              <a:t>Policy Iteration</a:t>
            </a:r>
            <a:r>
              <a:rPr lang="en-MX" dirty="0"/>
              <a:t> encuentra políticas (</a:t>
            </a:r>
            <a:r>
              <a:rPr lang="en-MX" i="1" dirty="0"/>
              <a:t>policies) </a:t>
            </a:r>
            <a:r>
              <a:rPr lang="en-MX" dirty="0"/>
              <a:t>óptimas en un tiempo suficientemente corto como para reentrenar el algoritmo con cualquier cambio diario de demanda</a:t>
            </a:r>
          </a:p>
          <a:p>
            <a:r>
              <a:rPr lang="en-MX" dirty="0"/>
              <a:t>El método de </a:t>
            </a:r>
            <a:r>
              <a:rPr lang="en-MX" i="1" dirty="0"/>
              <a:t>Policy Iteration</a:t>
            </a:r>
            <a:r>
              <a:rPr lang="en-MX" dirty="0"/>
              <a:t> encuentra políticas </a:t>
            </a:r>
            <a:r>
              <a:rPr lang="en-MX" i="1" dirty="0"/>
              <a:t>(policies) </a:t>
            </a:r>
            <a:r>
              <a:rPr lang="en-MX" dirty="0"/>
              <a:t>que consistentemente tienen un mejor desempeño que otras de sentido común</a:t>
            </a:r>
          </a:p>
          <a:p>
            <a:r>
              <a:rPr lang="en-MX" dirty="0"/>
              <a:t>En una cadena de suministro, los agentes intermedios son los que deben lidiar con más varianza en la información, dado que ninguna de sus fuentes es directa; son los que mayor interés tienen en que todo el sistema sea inteligente</a:t>
            </a:r>
          </a:p>
          <a:p>
            <a:endParaRPr lang="en-MX" dirty="0"/>
          </a:p>
        </p:txBody>
      </p:sp>
      <p:pic>
        <p:nvPicPr>
          <p:cNvPr id="6" name="Picture 5">
            <a:extLst>
              <a:ext uri="{FF2B5EF4-FFF2-40B4-BE49-F238E27FC236}">
                <a16:creationId xmlns:a16="http://schemas.microsoft.com/office/drawing/2014/main" id="{1CF5AF47-C201-F244-BA3C-41BD62393D1A}"/>
              </a:ext>
            </a:extLst>
          </p:cNvPr>
          <p:cNvPicPr>
            <a:picLocks noChangeAspect="1"/>
          </p:cNvPicPr>
          <p:nvPr/>
        </p:nvPicPr>
        <p:blipFill rotWithShape="1">
          <a:blip r:embed="rId2"/>
          <a:srcRect l="-1" t="5320" r="7049"/>
          <a:stretch/>
        </p:blipFill>
        <p:spPr>
          <a:xfrm>
            <a:off x="8571957" y="4227967"/>
            <a:ext cx="2237881" cy="1791031"/>
          </a:xfrm>
          <a:prstGeom prst="rect">
            <a:avLst/>
          </a:prstGeom>
        </p:spPr>
      </p:pic>
    </p:spTree>
    <p:extLst>
      <p:ext uri="{BB962C8B-B14F-4D97-AF65-F5344CB8AC3E}">
        <p14:creationId xmlns:p14="http://schemas.microsoft.com/office/powerpoint/2010/main" val="299288931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10F386F-2EB0-B143-9A16-2AA0531E9E86}"/>
              </a:ext>
            </a:extLst>
          </p:cNvPr>
          <p:cNvSpPr>
            <a:spLocks noGrp="1"/>
          </p:cNvSpPr>
          <p:nvPr>
            <p:ph type="ctrTitle"/>
          </p:nvPr>
        </p:nvSpPr>
        <p:spPr/>
        <p:txBody>
          <a:bodyPr/>
          <a:lstStyle/>
          <a:p>
            <a:r>
              <a:rPr lang="en-MX"/>
              <a:t>gracias</a:t>
            </a:r>
          </a:p>
        </p:txBody>
      </p:sp>
      <p:sp>
        <p:nvSpPr>
          <p:cNvPr id="5" name="CuadroTexto 4">
            <a:extLst>
              <a:ext uri="{FF2B5EF4-FFF2-40B4-BE49-F238E27FC236}">
                <a16:creationId xmlns:a16="http://schemas.microsoft.com/office/drawing/2014/main" id="{C88C12A7-AF39-4667-8A8A-02E0AB180D91}"/>
              </a:ext>
            </a:extLst>
          </p:cNvPr>
          <p:cNvSpPr txBox="1"/>
          <p:nvPr/>
        </p:nvSpPr>
        <p:spPr>
          <a:xfrm>
            <a:off x="6562933" y="4547945"/>
            <a:ext cx="5011807" cy="646331"/>
          </a:xfrm>
          <a:prstGeom prst="rect">
            <a:avLst/>
          </a:prstGeom>
          <a:noFill/>
        </p:spPr>
        <p:txBody>
          <a:bodyPr wrap="square">
            <a:spAutoFit/>
          </a:bodyPr>
          <a:lstStyle/>
          <a:p>
            <a:pPr algn="r"/>
            <a:r>
              <a:rPr lang="en-US" i="1">
                <a:solidFill>
                  <a:schemeClr val="bg1"/>
                </a:solidFill>
              </a:rPr>
              <a:t>Work is the curse of the drinking classes.</a:t>
            </a:r>
            <a:r>
              <a:rPr lang="en-MX" i="1">
                <a:solidFill>
                  <a:schemeClr val="bg1"/>
                </a:solidFill>
              </a:rPr>
              <a:t> </a:t>
            </a:r>
            <a:endParaRPr lang="es-MX" i="1">
              <a:solidFill>
                <a:schemeClr val="bg1"/>
              </a:solidFill>
            </a:endParaRPr>
          </a:p>
          <a:p>
            <a:pPr algn="r"/>
            <a:r>
              <a:rPr lang="es-MX" i="1">
                <a:solidFill>
                  <a:schemeClr val="bg1"/>
                </a:solidFill>
              </a:rPr>
              <a:t>- </a:t>
            </a:r>
            <a:r>
              <a:rPr lang="en-MX" i="1">
                <a:solidFill>
                  <a:schemeClr val="bg1"/>
                </a:solidFill>
              </a:rPr>
              <a:t>Oscar Wilde</a:t>
            </a:r>
            <a:endParaRPr lang="en-US" i="1">
              <a:solidFill>
                <a:schemeClr val="bg1"/>
              </a:solidFill>
            </a:endParaRPr>
          </a:p>
        </p:txBody>
      </p:sp>
    </p:spTree>
    <p:extLst>
      <p:ext uri="{BB962C8B-B14F-4D97-AF65-F5344CB8AC3E}">
        <p14:creationId xmlns:p14="http://schemas.microsoft.com/office/powerpoint/2010/main" val="3907120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37E3B080-C1D9-4A6C-9BDD-825645A880FF}"/>
              </a:ext>
            </a:extLst>
          </p:cNvPr>
          <p:cNvGraphicFramePr>
            <a:graphicFrameLocks noChangeAspect="1"/>
          </p:cNvGraphicFramePr>
          <p:nvPr>
            <p:custDataLst>
              <p:tags r:id="rId2"/>
            </p:custDataLst>
            <p:extLst>
              <p:ext uri="{D42A27DB-BD31-4B8C-83A1-F6EECF244321}">
                <p14:modId xmlns:p14="http://schemas.microsoft.com/office/powerpoint/2010/main" val="284871385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3098" name="think-cell Slide" r:id="rId4" imgW="395" imgH="394" progId="TCLayout.ActiveDocument.1">
                  <p:embed/>
                </p:oleObj>
              </mc:Choice>
              <mc:Fallback>
                <p:oleObj name="think-cell Slide" r:id="rId4" imgW="395" imgH="394"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25884C79-2E0F-474C-9413-4F722861B8EE}"/>
              </a:ext>
            </a:extLst>
          </p:cNvPr>
          <p:cNvSpPr txBox="1"/>
          <p:nvPr/>
        </p:nvSpPr>
        <p:spPr>
          <a:xfrm>
            <a:off x="581192" y="2228283"/>
            <a:ext cx="4064000" cy="584775"/>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US" sz="3200" b="1" dirty="0"/>
              <a:t>BACKUP</a:t>
            </a:r>
          </a:p>
        </p:txBody>
      </p:sp>
    </p:spTree>
    <p:extLst>
      <p:ext uri="{BB962C8B-B14F-4D97-AF65-F5344CB8AC3E}">
        <p14:creationId xmlns:p14="http://schemas.microsoft.com/office/powerpoint/2010/main" val="367915020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91A32-FEDF-6645-A4C3-9335C23A2CD8}"/>
              </a:ext>
            </a:extLst>
          </p:cNvPr>
          <p:cNvSpPr>
            <a:spLocks noGrp="1"/>
          </p:cNvSpPr>
          <p:nvPr>
            <p:ph type="title"/>
          </p:nvPr>
        </p:nvSpPr>
        <p:spPr/>
        <p:txBody>
          <a:bodyPr>
            <a:normAutofit/>
          </a:bodyPr>
          <a:lstStyle/>
          <a:p>
            <a:r>
              <a:rPr lang="en-MX" dirty="0"/>
              <a:t>comportamiento BáSICO SIN PERMITIR ALMACENAMIENTO</a:t>
            </a:r>
          </a:p>
        </p:txBody>
      </p:sp>
      <p:pic>
        <p:nvPicPr>
          <p:cNvPr id="5" name="Content Placeholder 4">
            <a:extLst>
              <a:ext uri="{FF2B5EF4-FFF2-40B4-BE49-F238E27FC236}">
                <a16:creationId xmlns:a16="http://schemas.microsoft.com/office/drawing/2014/main" id="{AAA2733D-A71E-6743-93E3-CA2D736E4ACD}"/>
              </a:ext>
            </a:extLst>
          </p:cNvPr>
          <p:cNvPicPr>
            <a:picLocks noGrp="1" noChangeAspect="1"/>
          </p:cNvPicPr>
          <p:nvPr>
            <p:ph idx="1"/>
          </p:nvPr>
        </p:nvPicPr>
        <p:blipFill rotWithShape="1">
          <a:blip r:embed="rId5"/>
          <a:srcRect t="2524"/>
          <a:stretch/>
        </p:blipFill>
        <p:spPr>
          <a:xfrm>
            <a:off x="418142" y="2352583"/>
            <a:ext cx="9377854" cy="3803261"/>
          </a:xfrm>
        </p:spPr>
      </p:pic>
      <p:grpSp>
        <p:nvGrpSpPr>
          <p:cNvPr id="15" name="Group 14">
            <a:extLst>
              <a:ext uri="{FF2B5EF4-FFF2-40B4-BE49-F238E27FC236}">
                <a16:creationId xmlns:a16="http://schemas.microsoft.com/office/drawing/2014/main" id="{B2ACCFC2-4F16-E34F-A057-2A1F193F60DB}"/>
              </a:ext>
            </a:extLst>
          </p:cNvPr>
          <p:cNvGrpSpPr/>
          <p:nvPr/>
        </p:nvGrpSpPr>
        <p:grpSpPr>
          <a:xfrm>
            <a:off x="1127734" y="6166957"/>
            <a:ext cx="1730366" cy="171451"/>
            <a:chOff x="1926725" y="6155844"/>
            <a:chExt cx="1730366" cy="171451"/>
          </a:xfrm>
        </p:grpSpPr>
        <p:sp>
          <p:nvSpPr>
            <p:cNvPr id="6" name="RectangleLegend1">
              <a:extLst>
                <a:ext uri="{FF2B5EF4-FFF2-40B4-BE49-F238E27FC236}">
                  <a16:creationId xmlns:a16="http://schemas.microsoft.com/office/drawing/2014/main" id="{3D66B211-8D45-2E49-9851-CF479921410A}"/>
                </a:ext>
              </a:extLst>
            </p:cNvPr>
            <p:cNvSpPr>
              <a:spLocks noChangeArrowheads="1"/>
            </p:cNvSpPr>
            <p:nvPr/>
          </p:nvSpPr>
          <p:spPr bwMode="auto">
            <a:xfrm>
              <a:off x="1926725" y="6166957"/>
              <a:ext cx="165100" cy="160338"/>
            </a:xfrm>
            <a:prstGeom prst="rect">
              <a:avLst/>
            </a:prstGeom>
            <a:solidFill>
              <a:srgbClr val="FEC1D5"/>
            </a:solidFill>
            <a:ln w="9525">
              <a:solidFill>
                <a:srgbClr val="FEC1D5"/>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600"/>
            </a:p>
          </p:txBody>
        </p:sp>
        <p:sp>
          <p:nvSpPr>
            <p:cNvPr id="10" name="Legend1">
              <a:extLst>
                <a:ext uri="{FF2B5EF4-FFF2-40B4-BE49-F238E27FC236}">
                  <a16:creationId xmlns:a16="http://schemas.microsoft.com/office/drawing/2014/main" id="{5F563A41-1784-C147-90DC-9DB066B8EA2E}"/>
                </a:ext>
              </a:extLst>
            </p:cNvPr>
            <p:cNvSpPr>
              <a:spLocks noChangeArrowheads="1"/>
            </p:cNvSpPr>
            <p:nvPr>
              <p:custDataLst>
                <p:tags r:id="rId3"/>
              </p:custDataLst>
            </p:nvPr>
          </p:nvSpPr>
          <p:spPr bwMode="auto">
            <a:xfrm>
              <a:off x="2180725" y="6155844"/>
              <a:ext cx="1476366"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a:latin typeface="+mn-lt"/>
                </a:rPr>
                <a:t>Demanda del consumidor</a:t>
              </a:r>
            </a:p>
          </p:txBody>
        </p:sp>
      </p:grpSp>
      <p:grpSp>
        <p:nvGrpSpPr>
          <p:cNvPr id="16" name="Group 15">
            <a:extLst>
              <a:ext uri="{FF2B5EF4-FFF2-40B4-BE49-F238E27FC236}">
                <a16:creationId xmlns:a16="http://schemas.microsoft.com/office/drawing/2014/main" id="{E4ACB0A1-842F-8A4C-BA19-65A105017F27}"/>
              </a:ext>
            </a:extLst>
          </p:cNvPr>
          <p:cNvGrpSpPr/>
          <p:nvPr/>
        </p:nvGrpSpPr>
        <p:grpSpPr>
          <a:xfrm>
            <a:off x="4346266" y="6166957"/>
            <a:ext cx="1489916" cy="171451"/>
            <a:chOff x="1926725" y="6425719"/>
            <a:chExt cx="1489916" cy="171451"/>
          </a:xfrm>
        </p:grpSpPr>
        <p:sp>
          <p:nvSpPr>
            <p:cNvPr id="7" name="RectangleLegend2">
              <a:extLst>
                <a:ext uri="{FF2B5EF4-FFF2-40B4-BE49-F238E27FC236}">
                  <a16:creationId xmlns:a16="http://schemas.microsoft.com/office/drawing/2014/main" id="{562E7E19-61B3-5341-920F-9D2EC1794EC1}"/>
                </a:ext>
              </a:extLst>
            </p:cNvPr>
            <p:cNvSpPr>
              <a:spLocks noChangeArrowheads="1"/>
            </p:cNvSpPr>
            <p:nvPr/>
          </p:nvSpPr>
          <p:spPr bwMode="auto">
            <a:xfrm>
              <a:off x="1926725" y="6436832"/>
              <a:ext cx="165100" cy="160338"/>
            </a:xfrm>
            <a:prstGeom prst="rect">
              <a:avLst/>
            </a:prstGeom>
            <a:solidFill>
              <a:srgbClr val="D7E8CB"/>
            </a:solidFill>
            <a:ln w="9525">
              <a:solidFill>
                <a:srgbClr val="D7E8CB"/>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600"/>
            </a:p>
          </p:txBody>
        </p:sp>
        <p:sp>
          <p:nvSpPr>
            <p:cNvPr id="11" name="Legend2">
              <a:extLst>
                <a:ext uri="{FF2B5EF4-FFF2-40B4-BE49-F238E27FC236}">
                  <a16:creationId xmlns:a16="http://schemas.microsoft.com/office/drawing/2014/main" id="{86E247D3-5F79-7B40-B5A5-99BA4B80115A}"/>
                </a:ext>
              </a:extLst>
            </p:cNvPr>
            <p:cNvSpPr>
              <a:spLocks noChangeArrowheads="1"/>
            </p:cNvSpPr>
            <p:nvPr>
              <p:custDataLst>
                <p:tags r:id="rId2"/>
              </p:custDataLst>
            </p:nvPr>
          </p:nvSpPr>
          <p:spPr bwMode="auto">
            <a:xfrm>
              <a:off x="2180725" y="6425719"/>
              <a:ext cx="1235916"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err="1">
                  <a:latin typeface="+mn-lt"/>
                </a:rPr>
                <a:t>Oferta</a:t>
              </a:r>
              <a:r>
                <a:rPr lang="en-US" sz="1100">
                  <a:latin typeface="+mn-lt"/>
                </a:rPr>
                <a:t> de los </a:t>
              </a:r>
              <a:r>
                <a:rPr lang="en-US" sz="1100" err="1">
                  <a:latin typeface="+mn-lt"/>
                </a:rPr>
                <a:t>campos</a:t>
              </a:r>
              <a:endParaRPr lang="en-US" sz="1100">
                <a:latin typeface="+mn-lt"/>
              </a:endParaRPr>
            </a:p>
          </p:txBody>
        </p:sp>
      </p:grpSp>
      <p:grpSp>
        <p:nvGrpSpPr>
          <p:cNvPr id="17" name="Group 16">
            <a:extLst>
              <a:ext uri="{FF2B5EF4-FFF2-40B4-BE49-F238E27FC236}">
                <a16:creationId xmlns:a16="http://schemas.microsoft.com/office/drawing/2014/main" id="{801808AF-2780-014A-A9F3-118CDF03B8A2}"/>
              </a:ext>
            </a:extLst>
          </p:cNvPr>
          <p:cNvGrpSpPr/>
          <p:nvPr/>
        </p:nvGrpSpPr>
        <p:grpSpPr>
          <a:xfrm>
            <a:off x="7324347" y="6166957"/>
            <a:ext cx="1865018" cy="171451"/>
            <a:chOff x="1926725" y="6697182"/>
            <a:chExt cx="1865018" cy="171451"/>
          </a:xfrm>
        </p:grpSpPr>
        <p:sp>
          <p:nvSpPr>
            <p:cNvPr id="8" name="RectangleLegend3">
              <a:extLst>
                <a:ext uri="{FF2B5EF4-FFF2-40B4-BE49-F238E27FC236}">
                  <a16:creationId xmlns:a16="http://schemas.microsoft.com/office/drawing/2014/main" id="{A46DC165-AFFB-614B-8C27-21819A795622}"/>
                </a:ext>
              </a:extLst>
            </p:cNvPr>
            <p:cNvSpPr>
              <a:spLocks noChangeArrowheads="1"/>
            </p:cNvSpPr>
            <p:nvPr/>
          </p:nvSpPr>
          <p:spPr bwMode="auto">
            <a:xfrm>
              <a:off x="1926725" y="6708295"/>
              <a:ext cx="165100" cy="160338"/>
            </a:xfrm>
            <a:prstGeom prst="rect">
              <a:avLst/>
            </a:prstGeom>
            <a:solidFill>
              <a:schemeClr val="tx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600"/>
            </a:p>
          </p:txBody>
        </p:sp>
        <p:sp>
          <p:nvSpPr>
            <p:cNvPr id="12" name="Legend3">
              <a:extLst>
                <a:ext uri="{FF2B5EF4-FFF2-40B4-BE49-F238E27FC236}">
                  <a16:creationId xmlns:a16="http://schemas.microsoft.com/office/drawing/2014/main" id="{4803F47C-AD47-7344-B672-BDAF33D1F946}"/>
                </a:ext>
              </a:extLst>
            </p:cNvPr>
            <p:cNvSpPr>
              <a:spLocks noChangeArrowheads="1"/>
            </p:cNvSpPr>
            <p:nvPr>
              <p:custDataLst>
                <p:tags r:id="rId1"/>
              </p:custDataLst>
            </p:nvPr>
          </p:nvSpPr>
          <p:spPr bwMode="auto">
            <a:xfrm>
              <a:off x="2180725" y="6697182"/>
              <a:ext cx="1611018" cy="1692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p>
              <a:pPr defTabSz="895350">
                <a:buClr>
                  <a:schemeClr val="tx2"/>
                </a:buClr>
              </a:pPr>
              <a:r>
                <a:rPr lang="en-US" sz="1100" err="1">
                  <a:latin typeface="+mn-lt"/>
                </a:rPr>
                <a:t>Demanda</a:t>
              </a:r>
              <a:r>
                <a:rPr lang="en-US" sz="1100">
                  <a:latin typeface="+mn-lt"/>
                </a:rPr>
                <a:t> al </a:t>
              </a:r>
              <a:r>
                <a:rPr lang="en-US" sz="1100" err="1">
                  <a:latin typeface="+mn-lt"/>
                </a:rPr>
                <a:t>agente</a:t>
              </a:r>
              <a:r>
                <a:rPr lang="en-US" sz="1100">
                  <a:latin typeface="+mn-lt"/>
                </a:rPr>
                <a:t> superior</a:t>
              </a:r>
            </a:p>
          </p:txBody>
        </p:sp>
      </p:grpSp>
      <p:sp>
        <p:nvSpPr>
          <p:cNvPr id="18" name="TextBox 17">
            <a:extLst>
              <a:ext uri="{FF2B5EF4-FFF2-40B4-BE49-F238E27FC236}">
                <a16:creationId xmlns:a16="http://schemas.microsoft.com/office/drawing/2014/main" id="{21408E8E-992E-EC47-A2BC-87BA1FCA1FF8}"/>
              </a:ext>
            </a:extLst>
          </p:cNvPr>
          <p:cNvSpPr txBox="1"/>
          <p:nvPr/>
        </p:nvSpPr>
        <p:spPr>
          <a:xfrm>
            <a:off x="9795996" y="3013501"/>
            <a:ext cx="1977862" cy="83099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a:t>Los agentes no pueden cubrir la demanda del consumidor, pues ya no hay producción en los campos</a:t>
            </a:r>
          </a:p>
        </p:txBody>
      </p:sp>
      <p:sp>
        <p:nvSpPr>
          <p:cNvPr id="20" name="TextBox 19">
            <a:extLst>
              <a:ext uri="{FF2B5EF4-FFF2-40B4-BE49-F238E27FC236}">
                <a16:creationId xmlns:a16="http://schemas.microsoft.com/office/drawing/2014/main" id="{33E1BE82-E430-C142-8DF7-9A80DF386F3E}"/>
              </a:ext>
            </a:extLst>
          </p:cNvPr>
          <p:cNvSpPr txBox="1"/>
          <p:nvPr/>
        </p:nvSpPr>
        <p:spPr>
          <a:xfrm>
            <a:off x="9795996" y="4360907"/>
            <a:ext cx="1977862" cy="1200329"/>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a:t>Cada agente debe prepararse un tiempo antes para la demanda, lo cual puede notarse claramente en la anticipación para el pico del 16 de septiembre</a:t>
            </a:r>
          </a:p>
        </p:txBody>
      </p:sp>
      <p:sp>
        <p:nvSpPr>
          <p:cNvPr id="21" name="Rectangle 20">
            <a:extLst>
              <a:ext uri="{FF2B5EF4-FFF2-40B4-BE49-F238E27FC236}">
                <a16:creationId xmlns:a16="http://schemas.microsoft.com/office/drawing/2014/main" id="{ED37AA8A-3394-144F-B79C-7874B3710D29}"/>
              </a:ext>
            </a:extLst>
          </p:cNvPr>
          <p:cNvSpPr/>
          <p:nvPr/>
        </p:nvSpPr>
        <p:spPr>
          <a:xfrm>
            <a:off x="6738155" y="2468592"/>
            <a:ext cx="144000" cy="3327102"/>
          </a:xfrm>
          <a:prstGeom prst="rect">
            <a:avLst/>
          </a:prstGeom>
          <a:noFill/>
          <a:ln w="95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X"/>
          </a:p>
        </p:txBody>
      </p:sp>
      <p:cxnSp>
        <p:nvCxnSpPr>
          <p:cNvPr id="23" name="Elbow Connector 22">
            <a:extLst>
              <a:ext uri="{FF2B5EF4-FFF2-40B4-BE49-F238E27FC236}">
                <a16:creationId xmlns:a16="http://schemas.microsoft.com/office/drawing/2014/main" id="{4874216A-AABC-F449-8A52-EA25EB4CD4CD}"/>
              </a:ext>
            </a:extLst>
          </p:cNvPr>
          <p:cNvCxnSpPr>
            <a:cxnSpLocks/>
            <a:stCxn id="21" idx="2"/>
          </p:cNvCxnSpPr>
          <p:nvPr/>
        </p:nvCxnSpPr>
        <p:spPr>
          <a:xfrm rot="5400000" flipH="1" flipV="1">
            <a:off x="7867765" y="3903462"/>
            <a:ext cx="834621" cy="2949843"/>
          </a:xfrm>
          <a:prstGeom prst="bentConnector4">
            <a:avLst>
              <a:gd name="adj1" fmla="val -27390"/>
              <a:gd name="adj2" fmla="val 97266"/>
            </a:avLst>
          </a:prstGeom>
          <a:ln w="9525"/>
        </p:spPr>
        <p:style>
          <a:lnRef idx="1">
            <a:schemeClr val="accent1"/>
          </a:lnRef>
          <a:fillRef idx="0">
            <a:schemeClr val="accent1"/>
          </a:fillRef>
          <a:effectRef idx="0">
            <a:schemeClr val="accent1"/>
          </a:effectRef>
          <a:fontRef idx="minor">
            <a:schemeClr val="tx1"/>
          </a:fontRef>
        </p:style>
      </p:cxnSp>
      <p:sp>
        <p:nvSpPr>
          <p:cNvPr id="28" name="Left Bracket 27">
            <a:extLst>
              <a:ext uri="{FF2B5EF4-FFF2-40B4-BE49-F238E27FC236}">
                <a16:creationId xmlns:a16="http://schemas.microsoft.com/office/drawing/2014/main" id="{8606BAB6-BF22-D94F-ADF4-47C8B64CB2F0}"/>
              </a:ext>
            </a:extLst>
          </p:cNvPr>
          <p:cNvSpPr/>
          <p:nvPr/>
        </p:nvSpPr>
        <p:spPr>
          <a:xfrm rot="5400000">
            <a:off x="8175855" y="1399962"/>
            <a:ext cx="60886" cy="1966132"/>
          </a:xfrm>
          <a:prstGeom prst="leftBracket">
            <a:avLst/>
          </a:prstGeom>
          <a:ln w="95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MX"/>
          </a:p>
        </p:txBody>
      </p:sp>
      <p:cxnSp>
        <p:nvCxnSpPr>
          <p:cNvPr id="30" name="Elbow Connector 29">
            <a:extLst>
              <a:ext uri="{FF2B5EF4-FFF2-40B4-BE49-F238E27FC236}">
                <a16:creationId xmlns:a16="http://schemas.microsoft.com/office/drawing/2014/main" id="{F6E7020B-1478-974A-ABD0-0ACBDBA44B6B}"/>
              </a:ext>
            </a:extLst>
          </p:cNvPr>
          <p:cNvCxnSpPr>
            <a:stCxn id="28" idx="1"/>
            <a:endCxn id="18" idx="0"/>
          </p:cNvCxnSpPr>
          <p:nvPr/>
        </p:nvCxnSpPr>
        <p:spPr>
          <a:xfrm rot="16200000" flipH="1">
            <a:off x="9165154" y="1393729"/>
            <a:ext cx="660916" cy="2578629"/>
          </a:xfrm>
          <a:prstGeom prst="bentConnector3">
            <a:avLst>
              <a:gd name="adj1" fmla="val -25596"/>
            </a:avLst>
          </a:prstGeom>
          <a:ln w="9525"/>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6F6E97DA-647B-1144-AF54-FEDC33751718}"/>
              </a:ext>
            </a:extLst>
          </p:cNvPr>
          <p:cNvSpPr txBox="1"/>
          <p:nvPr/>
        </p:nvSpPr>
        <p:spPr>
          <a:xfrm>
            <a:off x="1042530" y="1951806"/>
            <a:ext cx="3183242" cy="461665"/>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200"/>
              <a:t>Cada agente tiene un periodo de espera de comprar, hasta que liquida su inventario inicial</a:t>
            </a:r>
          </a:p>
        </p:txBody>
      </p:sp>
      <p:sp>
        <p:nvSpPr>
          <p:cNvPr id="33" name="Left Bracket 32">
            <a:extLst>
              <a:ext uri="{FF2B5EF4-FFF2-40B4-BE49-F238E27FC236}">
                <a16:creationId xmlns:a16="http://schemas.microsoft.com/office/drawing/2014/main" id="{5002781F-4976-EC49-AC4E-CBEE54EC0D51}"/>
              </a:ext>
            </a:extLst>
          </p:cNvPr>
          <p:cNvSpPr/>
          <p:nvPr/>
        </p:nvSpPr>
        <p:spPr>
          <a:xfrm rot="16200000">
            <a:off x="2547656" y="3405667"/>
            <a:ext cx="45719" cy="1376900"/>
          </a:xfrm>
          <a:prstGeom prst="leftBracket">
            <a:avLst/>
          </a:prstGeom>
          <a:ln w="9525"/>
        </p:spPr>
        <p:style>
          <a:lnRef idx="1">
            <a:schemeClr val="accent1"/>
          </a:lnRef>
          <a:fillRef idx="0">
            <a:schemeClr val="accent1"/>
          </a:fillRef>
          <a:effectRef idx="0">
            <a:schemeClr val="accent1"/>
          </a:effectRef>
          <a:fontRef idx="minor">
            <a:schemeClr val="tx1"/>
          </a:fontRef>
        </p:style>
        <p:txBody>
          <a:bodyPr rtlCol="0" anchor="ctr"/>
          <a:lstStyle/>
          <a:p>
            <a:pPr algn="ctr"/>
            <a:endParaRPr lang="en-MX"/>
          </a:p>
        </p:txBody>
      </p:sp>
      <p:cxnSp>
        <p:nvCxnSpPr>
          <p:cNvPr id="35" name="Elbow Connector 34">
            <a:extLst>
              <a:ext uri="{FF2B5EF4-FFF2-40B4-BE49-F238E27FC236}">
                <a16:creationId xmlns:a16="http://schemas.microsoft.com/office/drawing/2014/main" id="{F592309D-764E-014C-BDF7-48C95B4A001A}"/>
              </a:ext>
            </a:extLst>
          </p:cNvPr>
          <p:cNvCxnSpPr>
            <a:stCxn id="32" idx="1"/>
            <a:endCxn id="33" idx="1"/>
          </p:cNvCxnSpPr>
          <p:nvPr/>
        </p:nvCxnSpPr>
        <p:spPr>
          <a:xfrm rot="10800000" flipH="1" flipV="1">
            <a:off x="1042530" y="2182639"/>
            <a:ext cx="1527986" cy="1934338"/>
          </a:xfrm>
          <a:prstGeom prst="bentConnector4">
            <a:avLst>
              <a:gd name="adj1" fmla="val -14961"/>
              <a:gd name="adj2" fmla="val 103545"/>
            </a:avLst>
          </a:prstGeom>
          <a:ln w="952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93016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68F9E082-F91B-4148-9BE5-02A04AF790FC}"/>
              </a:ext>
            </a:extLst>
          </p:cNvPr>
          <p:cNvGraphicFramePr>
            <a:graphicFrameLocks noChangeAspect="1"/>
          </p:cNvGraphicFramePr>
          <p:nvPr>
            <p:custDataLst>
              <p:tags r:id="rId2"/>
            </p:custDataLst>
            <p:extLst>
              <p:ext uri="{D42A27DB-BD31-4B8C-83A1-F6EECF244321}">
                <p14:modId xmlns:p14="http://schemas.microsoft.com/office/powerpoint/2010/main" val="267705543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194" name="think-cell Slide" r:id="rId5" imgW="395" imgH="394" progId="TCLayout.ActiveDocument.1">
                  <p:embed/>
                </p:oleObj>
              </mc:Choice>
              <mc:Fallback>
                <p:oleObj name="think-cell Slide" r:id="rId5" imgW="395" imgH="39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6E24B6FD-4F3E-9C49-92EE-E3CDCFEE2305}"/>
              </a:ext>
            </a:extLst>
          </p:cNvPr>
          <p:cNvSpPr>
            <a:spLocks noGrp="1"/>
          </p:cNvSpPr>
          <p:nvPr>
            <p:ph type="title"/>
          </p:nvPr>
        </p:nvSpPr>
        <p:spPr/>
        <p:txBody>
          <a:bodyPr vert="horz"/>
          <a:lstStyle/>
          <a:p>
            <a:r>
              <a:rPr lang="es-ES" dirty="0"/>
              <a:t>¿Cómo contribuye este trabajo MÁS ALLÁ DE las soluciones actuales?</a:t>
            </a:r>
            <a:endParaRPr lang="en-MX" dirty="0"/>
          </a:p>
        </p:txBody>
      </p:sp>
      <p:sp>
        <p:nvSpPr>
          <p:cNvPr id="8" name="Content Placeholder 2">
            <a:extLst>
              <a:ext uri="{FF2B5EF4-FFF2-40B4-BE49-F238E27FC236}">
                <a16:creationId xmlns:a16="http://schemas.microsoft.com/office/drawing/2014/main" id="{8B5239D1-7CF9-174B-A95F-CAE0B244912E}"/>
              </a:ext>
            </a:extLst>
          </p:cNvPr>
          <p:cNvSpPr txBox="1">
            <a:spLocks/>
          </p:cNvSpPr>
          <p:nvPr/>
        </p:nvSpPr>
        <p:spPr>
          <a:xfrm>
            <a:off x="577545" y="3848985"/>
            <a:ext cx="3569153" cy="1711843"/>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s-ES_tradnl" sz="1600"/>
              <a:t>Si en el sistema </a:t>
            </a:r>
            <a:r>
              <a:rPr lang="es-ES_tradnl" sz="1600" b="1"/>
              <a:t>existe</a:t>
            </a:r>
            <a:r>
              <a:rPr lang="es-ES_tradnl" sz="1600"/>
              <a:t> </a:t>
            </a:r>
            <a:r>
              <a:rPr lang="es-ES_tradnl" sz="1600" b="1"/>
              <a:t>información completa </a:t>
            </a:r>
            <a:r>
              <a:rPr lang="es-ES_tradnl" sz="1600"/>
              <a:t>para todos los agentes, la solución es inmediata y solamente contiene un elemento de retraso por la preparación de las órdenes, y un tiempo de espera hasta la liquidación de </a:t>
            </a:r>
            <a:r>
              <a:rPr lang="es-ES_tradnl" sz="1600" dirty="0"/>
              <a:t>los inventarios iniciales.</a:t>
            </a:r>
          </a:p>
        </p:txBody>
      </p:sp>
      <p:sp>
        <p:nvSpPr>
          <p:cNvPr id="10" name="Content Placeholder 2">
            <a:extLst>
              <a:ext uri="{FF2B5EF4-FFF2-40B4-BE49-F238E27FC236}">
                <a16:creationId xmlns:a16="http://schemas.microsoft.com/office/drawing/2014/main" id="{9D0DD0C0-1A02-2A4B-9B92-7AAD101DBB8A}"/>
              </a:ext>
            </a:extLst>
          </p:cNvPr>
          <p:cNvSpPr txBox="1">
            <a:spLocks/>
          </p:cNvSpPr>
          <p:nvPr/>
        </p:nvSpPr>
        <p:spPr>
          <a:xfrm>
            <a:off x="1646073" y="6155844"/>
            <a:ext cx="1677868" cy="370128"/>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endParaRPr lang="en-MX" sz="1200"/>
          </a:p>
        </p:txBody>
      </p:sp>
      <p:sp>
        <p:nvSpPr>
          <p:cNvPr id="11" name="Rectangle 10">
            <a:extLst>
              <a:ext uri="{FF2B5EF4-FFF2-40B4-BE49-F238E27FC236}">
                <a16:creationId xmlns:a16="http://schemas.microsoft.com/office/drawing/2014/main" id="{20EADD21-86BF-7547-8648-6A3D2A8403D4}"/>
              </a:ext>
            </a:extLst>
          </p:cNvPr>
          <p:cNvSpPr/>
          <p:nvPr/>
        </p:nvSpPr>
        <p:spPr>
          <a:xfrm>
            <a:off x="8258430" y="2746984"/>
            <a:ext cx="3437385" cy="2554545"/>
          </a:xfrm>
          <a:prstGeom prst="rect">
            <a:avLst/>
          </a:prstGeom>
        </p:spPr>
        <p:txBody>
          <a:bodyPr wrap="square">
            <a:spAutoFit/>
          </a:bodyPr>
          <a:lstStyle/>
          <a:p>
            <a:r>
              <a:rPr lang="es-ES_tradnl" sz="1600" b="1" dirty="0">
                <a:latin typeface="Gill Sans MT" panose="020B0502020104020203" pitchFamily="34" charset="77"/>
              </a:rPr>
              <a:t>El presente trabajo incorpora dos factores adicionales importantes bajo el contexto del mundo real</a:t>
            </a:r>
          </a:p>
          <a:p>
            <a:pPr marL="285750" indent="-285750">
              <a:buFont typeface="Arial" panose="020B0604020202020204" pitchFamily="34" charset="0"/>
              <a:buChar char="•"/>
            </a:pPr>
            <a:r>
              <a:rPr lang="es-ES_tradnl" sz="1600" b="1" dirty="0">
                <a:latin typeface="Gill Sans MT" panose="020B0502020104020203" pitchFamily="34" charset="77"/>
              </a:rPr>
              <a:t>Temporalidad de la demanda </a:t>
            </a:r>
            <a:r>
              <a:rPr lang="es-ES_tradnl" sz="1600" dirty="0">
                <a:latin typeface="Gill Sans MT" panose="020B0502020104020203" pitchFamily="34" charset="77"/>
              </a:rPr>
              <a:t>(</a:t>
            </a:r>
            <a:r>
              <a:rPr lang="es-ES_tradnl" sz="1600" dirty="0" err="1">
                <a:latin typeface="Gill Sans MT" panose="020B0502020104020203" pitchFamily="34" charset="77"/>
              </a:rPr>
              <a:t>e.g</a:t>
            </a:r>
            <a:r>
              <a:rPr lang="es-ES_tradnl" sz="1600" dirty="0">
                <a:latin typeface="Gill Sans MT" panose="020B0502020104020203" pitchFamily="34" charset="77"/>
              </a:rPr>
              <a:t>. la gente bebe más cerveza en fin de semana)</a:t>
            </a:r>
          </a:p>
          <a:p>
            <a:pPr marL="285750" indent="-285750">
              <a:buFont typeface="Arial" panose="020B0604020202020204" pitchFamily="34" charset="0"/>
              <a:buChar char="•"/>
            </a:pPr>
            <a:r>
              <a:rPr lang="es-ES_tradnl" sz="1600" b="1" dirty="0">
                <a:latin typeface="Gill Sans MT" panose="020B0502020104020203" pitchFamily="34" charset="77"/>
              </a:rPr>
              <a:t>Restricción de temporalidad de producción de materias primas </a:t>
            </a:r>
            <a:r>
              <a:rPr lang="es-ES_tradnl" sz="1600" dirty="0">
                <a:latin typeface="Gill Sans MT" panose="020B0502020104020203" pitchFamily="34" charset="77"/>
              </a:rPr>
              <a:t>(</a:t>
            </a:r>
            <a:r>
              <a:rPr lang="es-ES_tradnl" sz="1600" dirty="0" err="1">
                <a:latin typeface="Gill Sans MT" panose="020B0502020104020203" pitchFamily="34" charset="77"/>
              </a:rPr>
              <a:t>e.g</a:t>
            </a:r>
            <a:r>
              <a:rPr lang="es-ES_tradnl" sz="1600" dirty="0">
                <a:latin typeface="Gill Sans MT" panose="020B0502020104020203" pitchFamily="34" charset="77"/>
              </a:rPr>
              <a:t>. la cebada no se cosecha durante todo el año)</a:t>
            </a:r>
          </a:p>
        </p:txBody>
      </p:sp>
      <p:sp>
        <p:nvSpPr>
          <p:cNvPr id="9" name="TextBox 8">
            <a:extLst>
              <a:ext uri="{FF2B5EF4-FFF2-40B4-BE49-F238E27FC236}">
                <a16:creationId xmlns:a16="http://schemas.microsoft.com/office/drawing/2014/main" id="{418D6EE2-DD13-A943-B6E8-4AAB1602B418}"/>
              </a:ext>
            </a:extLst>
          </p:cNvPr>
          <p:cNvSpPr txBox="1"/>
          <p:nvPr/>
        </p:nvSpPr>
        <p:spPr>
          <a:xfrm>
            <a:off x="425418" y="6402845"/>
            <a:ext cx="11029616" cy="397032"/>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just">
              <a:spcBef>
                <a:spcPts val="0"/>
              </a:spcBef>
              <a:spcAft>
                <a:spcPts val="0"/>
              </a:spcAft>
              <a:buNone/>
            </a:pPr>
            <a:r>
              <a:rPr lang="en-MX" sz="900" dirty="0"/>
              <a:t>Fuentes: 	</a:t>
            </a:r>
            <a:r>
              <a:rPr lang="en-US" sz="900" dirty="0"/>
              <a:t>Mohammad </a:t>
            </a:r>
            <a:r>
              <a:rPr lang="en-US" sz="900" dirty="0" err="1"/>
              <a:t>Zarandi</a:t>
            </a:r>
            <a:r>
              <a:rPr lang="en-US" sz="900" dirty="0"/>
              <a:t>, Mohammad Hassan </a:t>
            </a:r>
            <a:r>
              <a:rPr lang="en-US" sz="900" dirty="0" err="1"/>
              <a:t>Anssari</a:t>
            </a:r>
            <a:r>
              <a:rPr lang="en-US" sz="900" dirty="0"/>
              <a:t>, Milad </a:t>
            </a:r>
            <a:r>
              <a:rPr lang="en-US" sz="900" dirty="0" err="1"/>
              <a:t>Avazbeigi</a:t>
            </a:r>
            <a:r>
              <a:rPr lang="en-US" sz="900" dirty="0"/>
              <a:t>, y Ali </a:t>
            </a:r>
            <a:r>
              <a:rPr lang="en-US" sz="900" dirty="0" err="1"/>
              <a:t>Mohaghar</a:t>
            </a:r>
            <a:r>
              <a:rPr lang="en-US" sz="900" dirty="0"/>
              <a:t>. A multi- agent model for supply chain ordering management: An application to the beer game. </a:t>
            </a:r>
            <a:endParaRPr lang="es-ES" sz="900" dirty="0"/>
          </a:p>
          <a:p>
            <a:pPr marL="0" indent="0">
              <a:buNone/>
            </a:pPr>
            <a:r>
              <a:rPr lang="en-US" sz="900" dirty="0"/>
              <a:t>	S. K. </a:t>
            </a:r>
            <a:r>
              <a:rPr lang="en-US" sz="900" dirty="0" err="1"/>
              <a:t>Chaharsooghi</a:t>
            </a:r>
            <a:r>
              <a:rPr lang="en-US" sz="900" dirty="0"/>
              <a:t>, J. </a:t>
            </a:r>
            <a:r>
              <a:rPr lang="en-US" sz="900" dirty="0" err="1"/>
              <a:t>Heydari</a:t>
            </a:r>
            <a:r>
              <a:rPr lang="en-US" sz="900" dirty="0"/>
              <a:t>, y S. H. </a:t>
            </a:r>
            <a:r>
              <a:rPr lang="en-US" sz="900" dirty="0" err="1"/>
              <a:t>Zegordi</a:t>
            </a:r>
            <a:r>
              <a:rPr lang="en-US" sz="900" dirty="0"/>
              <a:t>. A reinforcement learning model for supply chain ordering management: An application to the beer game. </a:t>
            </a:r>
          </a:p>
        </p:txBody>
      </p:sp>
      <p:sp>
        <p:nvSpPr>
          <p:cNvPr id="12" name="Content Placeholder 2">
            <a:extLst>
              <a:ext uri="{FF2B5EF4-FFF2-40B4-BE49-F238E27FC236}">
                <a16:creationId xmlns:a16="http://schemas.microsoft.com/office/drawing/2014/main" id="{70DA760A-613C-4D3E-B87D-F0325798A218}"/>
              </a:ext>
            </a:extLst>
          </p:cNvPr>
          <p:cNvSpPr txBox="1">
            <a:spLocks/>
          </p:cNvSpPr>
          <p:nvPr/>
        </p:nvSpPr>
        <p:spPr>
          <a:xfrm>
            <a:off x="4265929" y="3485807"/>
            <a:ext cx="3873269" cy="2178901"/>
          </a:xfrm>
          <a:prstGeom prst="rect">
            <a:avLst/>
          </a:prstGeom>
        </p:spPr>
        <p:txBody>
          <a:bodyPr vert="horz" lIns="91440" tIns="45720" rIns="91440" bIns="45720" rtlCol="0" anchor="ctr">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s-ES_tradnl" sz="1600" dirty="0"/>
              <a:t>Si en el sistema </a:t>
            </a:r>
            <a:r>
              <a:rPr lang="es-ES_tradnl" sz="1600" b="1" dirty="0"/>
              <a:t>no existe información completa</a:t>
            </a:r>
            <a:r>
              <a:rPr lang="es-ES_tradnl" sz="1600" dirty="0"/>
              <a:t> (cada agente solamente tiene visibilidad del agente inferior y el superior) existen tres principales ramas de soluciones:</a:t>
            </a:r>
          </a:p>
          <a:p>
            <a:pPr>
              <a:buFont typeface="Arial" panose="020B0604020202020204" pitchFamily="34" charset="0"/>
              <a:buChar char="•"/>
            </a:pPr>
            <a:r>
              <a:rPr lang="es-ES_tradnl" sz="1600" i="1" dirty="0" err="1"/>
              <a:t>System</a:t>
            </a:r>
            <a:r>
              <a:rPr lang="es-ES_tradnl" sz="1600" i="1" dirty="0"/>
              <a:t> </a:t>
            </a:r>
            <a:r>
              <a:rPr lang="es-ES_tradnl" sz="1600" i="1" dirty="0" err="1"/>
              <a:t>dynamics</a:t>
            </a:r>
            <a:endParaRPr lang="es-ES_tradnl" sz="1600" i="1" dirty="0"/>
          </a:p>
          <a:p>
            <a:pPr>
              <a:buFont typeface="Arial" panose="020B0604020202020204" pitchFamily="34" charset="0"/>
              <a:buChar char="•"/>
            </a:pPr>
            <a:r>
              <a:rPr lang="es-ES_tradnl" sz="1600" dirty="0"/>
              <a:t>Algoritmos genéticos</a:t>
            </a:r>
          </a:p>
          <a:p>
            <a:pPr>
              <a:buFont typeface="Arial" panose="020B0604020202020204" pitchFamily="34" charset="0"/>
              <a:buChar char="•"/>
            </a:pPr>
            <a:r>
              <a:rPr lang="es-ES_tradnl" sz="1600" dirty="0"/>
              <a:t>Aprendizaje Reforzado, incluyendo Q-Learning</a:t>
            </a:r>
          </a:p>
        </p:txBody>
      </p:sp>
      <p:sp>
        <p:nvSpPr>
          <p:cNvPr id="17" name="TextBox 16">
            <a:extLst>
              <a:ext uri="{FF2B5EF4-FFF2-40B4-BE49-F238E27FC236}">
                <a16:creationId xmlns:a16="http://schemas.microsoft.com/office/drawing/2014/main" id="{F37E5F82-2C76-42AF-AF4D-48D6D4A3E980}"/>
              </a:ext>
            </a:extLst>
          </p:cNvPr>
          <p:cNvSpPr txBox="1"/>
          <p:nvPr/>
        </p:nvSpPr>
        <p:spPr>
          <a:xfrm>
            <a:off x="3284508" y="2783150"/>
            <a:ext cx="2151375" cy="33855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600" b="1" dirty="0"/>
              <a:t>Soluciones actuales</a:t>
            </a:r>
            <a:endParaRPr lang="en-US" sz="1600" b="1" dirty="0"/>
          </a:p>
        </p:txBody>
      </p:sp>
      <p:sp>
        <p:nvSpPr>
          <p:cNvPr id="18" name="Right Brace 17">
            <a:extLst>
              <a:ext uri="{FF2B5EF4-FFF2-40B4-BE49-F238E27FC236}">
                <a16:creationId xmlns:a16="http://schemas.microsoft.com/office/drawing/2014/main" id="{071393AA-9DED-4501-A63D-0E2EA89BC168}"/>
              </a:ext>
            </a:extLst>
          </p:cNvPr>
          <p:cNvSpPr>
            <a:spLocks/>
          </p:cNvSpPr>
          <p:nvPr/>
        </p:nvSpPr>
        <p:spPr>
          <a:xfrm rot="16200000">
            <a:off x="4217513" y="-479752"/>
            <a:ext cx="285365" cy="755800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noAutofit/>
          </a:bodyPr>
          <a:lstStyle/>
          <a:p>
            <a:pPr algn="ctr"/>
            <a:endParaRPr lang="en-US"/>
          </a:p>
        </p:txBody>
      </p:sp>
      <p:sp>
        <p:nvSpPr>
          <p:cNvPr id="19" name="TextBox 18">
            <a:extLst>
              <a:ext uri="{FF2B5EF4-FFF2-40B4-BE49-F238E27FC236}">
                <a16:creationId xmlns:a16="http://schemas.microsoft.com/office/drawing/2014/main" id="{E252F4C5-59C2-4E4A-BC51-9249B2D102F9}"/>
              </a:ext>
            </a:extLst>
          </p:cNvPr>
          <p:cNvSpPr txBox="1"/>
          <p:nvPr/>
        </p:nvSpPr>
        <p:spPr>
          <a:xfrm>
            <a:off x="8780959" y="1992738"/>
            <a:ext cx="2392326" cy="33855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600" b="1" dirty="0"/>
              <a:t>Contribución</a:t>
            </a:r>
            <a:endParaRPr lang="en-US" sz="1600" b="1" dirty="0"/>
          </a:p>
        </p:txBody>
      </p:sp>
      <p:sp>
        <p:nvSpPr>
          <p:cNvPr id="20" name="Right Brace 19">
            <a:extLst>
              <a:ext uri="{FF2B5EF4-FFF2-40B4-BE49-F238E27FC236}">
                <a16:creationId xmlns:a16="http://schemas.microsoft.com/office/drawing/2014/main" id="{C3947C3C-C3A9-4B10-9A1D-28CEF6FA14B1}"/>
              </a:ext>
            </a:extLst>
          </p:cNvPr>
          <p:cNvSpPr>
            <a:spLocks/>
          </p:cNvSpPr>
          <p:nvPr/>
        </p:nvSpPr>
        <p:spPr>
          <a:xfrm rot="16200000">
            <a:off x="9834440" y="794180"/>
            <a:ext cx="285365" cy="343738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noAutofit/>
          </a:bodyPr>
          <a:lstStyle/>
          <a:p>
            <a:pPr algn="ctr"/>
            <a:endParaRPr lang="en-US"/>
          </a:p>
        </p:txBody>
      </p:sp>
    </p:spTree>
    <p:extLst>
      <p:ext uri="{BB962C8B-B14F-4D97-AF65-F5344CB8AC3E}">
        <p14:creationId xmlns:p14="http://schemas.microsoft.com/office/powerpoint/2010/main" val="342900510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6B0308-80F8-3A4C-9880-1A2D3616ED6E}"/>
              </a:ext>
            </a:extLst>
          </p:cNvPr>
          <p:cNvSpPr>
            <a:spLocks noGrp="1"/>
          </p:cNvSpPr>
          <p:nvPr>
            <p:ph type="title"/>
          </p:nvPr>
        </p:nvSpPr>
        <p:spPr/>
        <p:txBody>
          <a:bodyPr/>
          <a:lstStyle/>
          <a:p>
            <a:r>
              <a:rPr lang="en-US"/>
              <a:t>P</a:t>
            </a:r>
            <a:r>
              <a:rPr lang="en-MX"/>
              <a:t>roceso de markov: el pasado, pasado es</a:t>
            </a:r>
          </a:p>
        </p:txBody>
      </p:sp>
      <p:pic>
        <p:nvPicPr>
          <p:cNvPr id="5" name="Content Placeholder 4">
            <a:extLst>
              <a:ext uri="{FF2B5EF4-FFF2-40B4-BE49-F238E27FC236}">
                <a16:creationId xmlns:a16="http://schemas.microsoft.com/office/drawing/2014/main" id="{30617A47-8E49-F841-9072-A72859BE5948}"/>
              </a:ext>
            </a:extLst>
          </p:cNvPr>
          <p:cNvPicPr>
            <a:picLocks noGrp="1" noChangeAspect="1"/>
          </p:cNvPicPr>
          <p:nvPr>
            <p:ph idx="1"/>
          </p:nvPr>
        </p:nvPicPr>
        <p:blipFill rotWithShape="1">
          <a:blip r:embed="rId3"/>
          <a:srcRect l="16638" t="33695" r="21491" b="56879"/>
          <a:stretch/>
        </p:blipFill>
        <p:spPr>
          <a:xfrm>
            <a:off x="3959352" y="2974462"/>
            <a:ext cx="3502152" cy="346715"/>
          </a:xfrm>
        </p:spPr>
      </p:pic>
      <p:sp>
        <p:nvSpPr>
          <p:cNvPr id="7" name="TextBox 6">
            <a:extLst>
              <a:ext uri="{FF2B5EF4-FFF2-40B4-BE49-F238E27FC236}">
                <a16:creationId xmlns:a16="http://schemas.microsoft.com/office/drawing/2014/main" id="{E9487D89-EDC3-D04E-87CE-0B3515C67AA4}"/>
              </a:ext>
            </a:extLst>
          </p:cNvPr>
          <p:cNvSpPr txBox="1"/>
          <p:nvPr/>
        </p:nvSpPr>
        <p:spPr>
          <a:xfrm>
            <a:off x="581192" y="2174197"/>
            <a:ext cx="11029616" cy="584775"/>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s-ES" sz="1600" dirty="0"/>
              <a:t>Si se supone que existen un número finito de estados y recompensas, entonces buscamos considerar cómo un mundo respondería en el tiempo </a:t>
            </a:r>
            <a:r>
              <a:rPr lang="es-ES" sz="1600" i="1" dirty="0"/>
              <a:t>t+1</a:t>
            </a:r>
            <a:r>
              <a:rPr lang="es-ES" sz="1600" dirty="0"/>
              <a:t> a la acción tomada en el tiempo </a:t>
            </a:r>
            <a:r>
              <a:rPr lang="es-ES" sz="1600" i="1" dirty="0"/>
              <a:t>t:</a:t>
            </a:r>
            <a:endParaRPr lang="en-MX" sz="1600" dirty="0"/>
          </a:p>
        </p:txBody>
      </p:sp>
      <p:pic>
        <p:nvPicPr>
          <p:cNvPr id="8" name="Content Placeholder 4">
            <a:extLst>
              <a:ext uri="{FF2B5EF4-FFF2-40B4-BE49-F238E27FC236}">
                <a16:creationId xmlns:a16="http://schemas.microsoft.com/office/drawing/2014/main" id="{7CCC148D-339E-7548-908C-DE8CB36F1A4A}"/>
              </a:ext>
            </a:extLst>
          </p:cNvPr>
          <p:cNvPicPr>
            <a:picLocks noChangeAspect="1"/>
          </p:cNvPicPr>
          <p:nvPr/>
        </p:nvPicPr>
        <p:blipFill rotWithShape="1">
          <a:blip r:embed="rId3"/>
          <a:srcRect l="17754" t="70110" r="22476" b="23178"/>
          <a:stretch/>
        </p:blipFill>
        <p:spPr>
          <a:xfrm>
            <a:off x="4187952" y="4502282"/>
            <a:ext cx="3383280" cy="246888"/>
          </a:xfrm>
          <a:prstGeom prst="rect">
            <a:avLst/>
          </a:prstGeom>
        </p:spPr>
      </p:pic>
      <p:sp>
        <p:nvSpPr>
          <p:cNvPr id="9" name="TextBox 8">
            <a:extLst>
              <a:ext uri="{FF2B5EF4-FFF2-40B4-BE49-F238E27FC236}">
                <a16:creationId xmlns:a16="http://schemas.microsoft.com/office/drawing/2014/main" id="{65C051F2-5574-F444-9701-E260A85B3575}"/>
              </a:ext>
            </a:extLst>
          </p:cNvPr>
          <p:cNvSpPr txBox="1"/>
          <p:nvPr/>
        </p:nvSpPr>
        <p:spPr>
          <a:xfrm>
            <a:off x="581192" y="3619342"/>
            <a:ext cx="11029616" cy="584775"/>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s-ES" sz="1600" dirty="0"/>
              <a:t>para todas las recompensas </a:t>
            </a:r>
            <a:r>
              <a:rPr lang="es-ES" sz="1600" i="1" dirty="0"/>
              <a:t>r</a:t>
            </a:r>
            <a:r>
              <a:rPr lang="es-ES" sz="1600" dirty="0"/>
              <a:t>, estados </a:t>
            </a:r>
            <a:r>
              <a:rPr lang="es-ES" sz="1600" i="1" dirty="0"/>
              <a:t>s’</a:t>
            </a:r>
            <a:r>
              <a:rPr lang="es-ES" sz="1600" dirty="0"/>
              <a:t> y todos los valores posibles de los estados pasados. La propiedad de </a:t>
            </a:r>
            <a:r>
              <a:rPr lang="es-ES" sz="1600" dirty="0" err="1"/>
              <a:t>Markov</a:t>
            </a:r>
            <a:r>
              <a:rPr lang="es-ES" sz="1600" dirty="0"/>
              <a:t> indica que la respuesta del mundo en el tiempo </a:t>
            </a:r>
            <a:r>
              <a:rPr lang="es-ES" sz="1600" i="1" dirty="0"/>
              <a:t>t+1</a:t>
            </a:r>
            <a:r>
              <a:rPr lang="es-ES" sz="1600" dirty="0"/>
              <a:t> depende solamente del estado y acciones en el tiempo </a:t>
            </a:r>
            <a:r>
              <a:rPr lang="es-ES" sz="1600" i="1" dirty="0"/>
              <a:t>t:</a:t>
            </a:r>
            <a:r>
              <a:rPr lang="es-ES" sz="1600" dirty="0"/>
              <a:t> </a:t>
            </a:r>
            <a:endParaRPr lang="en-MX" sz="1600" dirty="0"/>
          </a:p>
        </p:txBody>
      </p:sp>
      <p:sp>
        <p:nvSpPr>
          <p:cNvPr id="10" name="TextBox 9">
            <a:extLst>
              <a:ext uri="{FF2B5EF4-FFF2-40B4-BE49-F238E27FC236}">
                <a16:creationId xmlns:a16="http://schemas.microsoft.com/office/drawing/2014/main" id="{A50782EB-9DE0-0347-9850-480339FAD346}"/>
              </a:ext>
            </a:extLst>
          </p:cNvPr>
          <p:cNvSpPr txBox="1"/>
          <p:nvPr/>
        </p:nvSpPr>
        <p:spPr>
          <a:xfrm>
            <a:off x="581192" y="5001276"/>
            <a:ext cx="11029616" cy="338554"/>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s-ES" sz="1600" dirty="0"/>
              <a:t>para todas las recompensas </a:t>
            </a:r>
            <a:r>
              <a:rPr lang="es-ES" sz="1600" i="1" dirty="0"/>
              <a:t>r</a:t>
            </a:r>
            <a:r>
              <a:rPr lang="es-ES" sz="1600" dirty="0"/>
              <a:t>, estados </a:t>
            </a:r>
            <a:r>
              <a:rPr lang="es-ES" sz="1600" i="1" dirty="0"/>
              <a:t>s’</a:t>
            </a:r>
            <a:r>
              <a:rPr lang="es-ES" sz="1600" dirty="0"/>
              <a:t> y acciones </a:t>
            </a:r>
            <a:r>
              <a:rPr lang="es-ES" sz="1600" i="1" dirty="0"/>
              <a:t>a</a:t>
            </a:r>
            <a:r>
              <a:rPr lang="es-ES" sz="1600" dirty="0"/>
              <a:t>.</a:t>
            </a:r>
            <a:endParaRPr lang="en-MX" sz="1600" dirty="0"/>
          </a:p>
        </p:txBody>
      </p:sp>
      <p:sp>
        <p:nvSpPr>
          <p:cNvPr id="11" name="TextBox 10">
            <a:extLst>
              <a:ext uri="{FF2B5EF4-FFF2-40B4-BE49-F238E27FC236}">
                <a16:creationId xmlns:a16="http://schemas.microsoft.com/office/drawing/2014/main" id="{DE5D15FF-18A2-FF40-9775-70274A1AE475}"/>
              </a:ext>
            </a:extLst>
          </p:cNvPr>
          <p:cNvSpPr txBox="1"/>
          <p:nvPr/>
        </p:nvSpPr>
        <p:spPr>
          <a:xfrm>
            <a:off x="720340" y="5728932"/>
            <a:ext cx="11029616" cy="584775"/>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600" b="1" dirty="0"/>
              <a:t>Si el mundo tiene la propiedad de </a:t>
            </a:r>
            <a:r>
              <a:rPr lang="es-ES" sz="1600" b="1" dirty="0" err="1"/>
              <a:t>Markov</a:t>
            </a:r>
            <a:r>
              <a:rPr lang="es-ES" sz="1600" b="1" dirty="0"/>
              <a:t>, entonces es posible calcular la recompensa esperada dado un estado actual y una acción.</a:t>
            </a:r>
            <a:endParaRPr lang="en-MX" sz="1600" b="1" dirty="0"/>
          </a:p>
        </p:txBody>
      </p:sp>
    </p:spTree>
    <p:extLst>
      <p:ext uri="{BB962C8B-B14F-4D97-AF65-F5344CB8AC3E}">
        <p14:creationId xmlns:p14="http://schemas.microsoft.com/office/powerpoint/2010/main" val="15519997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6BC16-B799-9648-B555-F9CBE8D09F55}"/>
              </a:ext>
            </a:extLst>
          </p:cNvPr>
          <p:cNvSpPr>
            <a:spLocks noGrp="1"/>
          </p:cNvSpPr>
          <p:nvPr>
            <p:ph type="title"/>
          </p:nvPr>
        </p:nvSpPr>
        <p:spPr/>
        <p:txBody>
          <a:bodyPr>
            <a:normAutofit/>
          </a:bodyPr>
          <a:lstStyle/>
          <a:p>
            <a:r>
              <a:rPr lang="es-ES" dirty="0"/>
              <a:t>Recompensa: Las acciones pueden tener un valor asignado aunque no lleven directamente a Esta</a:t>
            </a:r>
            <a:endParaRPr lang="en-MX" dirty="0"/>
          </a:p>
        </p:txBody>
      </p:sp>
      <p:pic>
        <p:nvPicPr>
          <p:cNvPr id="5" name="Content Placeholder 4">
            <a:extLst>
              <a:ext uri="{FF2B5EF4-FFF2-40B4-BE49-F238E27FC236}">
                <a16:creationId xmlns:a16="http://schemas.microsoft.com/office/drawing/2014/main" id="{4B1105EB-0C0D-A14A-8E4B-A828C775C20F}"/>
              </a:ext>
            </a:extLst>
          </p:cNvPr>
          <p:cNvPicPr>
            <a:picLocks noGrp="1" noChangeAspect="1"/>
          </p:cNvPicPr>
          <p:nvPr>
            <p:ph idx="1"/>
          </p:nvPr>
        </p:nvPicPr>
        <p:blipFill rotWithShape="1">
          <a:blip r:embed="rId3"/>
          <a:srcRect l="25004" r="27044" b="52529"/>
          <a:stretch/>
        </p:blipFill>
        <p:spPr>
          <a:xfrm>
            <a:off x="4453128" y="3376525"/>
            <a:ext cx="3081528" cy="1368552"/>
          </a:xfrm>
        </p:spPr>
      </p:pic>
      <p:sp>
        <p:nvSpPr>
          <p:cNvPr id="4" name="TextBox 3">
            <a:extLst>
              <a:ext uri="{FF2B5EF4-FFF2-40B4-BE49-F238E27FC236}">
                <a16:creationId xmlns:a16="http://schemas.microsoft.com/office/drawing/2014/main" id="{649A62C5-EAAF-EE4C-9FDE-48C02DB4CA44}"/>
              </a:ext>
            </a:extLst>
          </p:cNvPr>
          <p:cNvSpPr txBox="1"/>
          <p:nvPr/>
        </p:nvSpPr>
        <p:spPr>
          <a:xfrm>
            <a:off x="581192" y="2138844"/>
            <a:ext cx="11029616" cy="1277273"/>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600" dirty="0"/>
              <a:t>La recompensa en un tiempo específico es la suma de las recompensas descontadas de los tiempos siguientes, para permitir que ciertas acciones sean recompensadas si se acercan a la recompensa final.</a:t>
            </a:r>
          </a:p>
          <a:p>
            <a:pPr marL="0" indent="0">
              <a:buNone/>
            </a:pPr>
            <a:r>
              <a:rPr lang="en-MX" sz="1600" dirty="0"/>
              <a:t>Si se define </a:t>
            </a:r>
            <a:r>
              <a:rPr lang="en-MX" sz="1600" i="1" dirty="0"/>
              <a:t>R</a:t>
            </a:r>
            <a:r>
              <a:rPr lang="en-MX" sz="1600" i="1" baseline="-25000" dirty="0"/>
              <a:t>t</a:t>
            </a:r>
            <a:r>
              <a:rPr lang="en-MX" sz="1600" dirty="0"/>
              <a:t> como la recompensa total al tiempo t, </a:t>
            </a:r>
            <a:r>
              <a:rPr lang="en-MX" sz="1600" i="1" dirty="0"/>
              <a:t>r</a:t>
            </a:r>
            <a:r>
              <a:rPr lang="en-MX" sz="1600" i="1" baseline="-25000" dirty="0"/>
              <a:t>t</a:t>
            </a:r>
            <a:r>
              <a:rPr lang="en-MX" sz="1600" dirty="0"/>
              <a:t> como la recompensa parcial al tiempo t, y </a:t>
            </a:r>
            <a:r>
              <a:rPr lang="el-GR" sz="1600" i="1" dirty="0"/>
              <a:t>γ</a:t>
            </a:r>
            <a:r>
              <a:rPr lang="es-ES" sz="2000" b="1" dirty="0"/>
              <a:t> </a:t>
            </a:r>
            <a:r>
              <a:rPr lang="es-ES" sz="1600" dirty="0"/>
              <a:t>como el factor de descuento, el comportamiento se describe con la siguiente ecuación:</a:t>
            </a:r>
            <a:endParaRPr lang="en-MX" sz="1600" dirty="0"/>
          </a:p>
        </p:txBody>
      </p:sp>
      <p:pic>
        <p:nvPicPr>
          <p:cNvPr id="7" name="Content Placeholder 4">
            <a:extLst>
              <a:ext uri="{FF2B5EF4-FFF2-40B4-BE49-F238E27FC236}">
                <a16:creationId xmlns:a16="http://schemas.microsoft.com/office/drawing/2014/main" id="{B520B6C9-78FE-024F-A271-27D2A6C0EDA7}"/>
              </a:ext>
            </a:extLst>
          </p:cNvPr>
          <p:cNvPicPr>
            <a:picLocks noChangeAspect="1"/>
          </p:cNvPicPr>
          <p:nvPr/>
        </p:nvPicPr>
        <p:blipFill rotWithShape="1">
          <a:blip r:embed="rId3"/>
          <a:srcRect t="71857"/>
          <a:stretch/>
        </p:blipFill>
        <p:spPr>
          <a:xfrm>
            <a:off x="2780792" y="5225944"/>
            <a:ext cx="6426200" cy="811351"/>
          </a:xfrm>
          <a:prstGeom prst="rect">
            <a:avLst/>
          </a:prstGeom>
        </p:spPr>
      </p:pic>
      <p:sp>
        <p:nvSpPr>
          <p:cNvPr id="8" name="TextBox 7">
            <a:extLst>
              <a:ext uri="{FF2B5EF4-FFF2-40B4-BE49-F238E27FC236}">
                <a16:creationId xmlns:a16="http://schemas.microsoft.com/office/drawing/2014/main" id="{51DDCCEC-5D90-9C46-BC9A-A9D26AA2F510}"/>
              </a:ext>
            </a:extLst>
          </p:cNvPr>
          <p:cNvSpPr txBox="1"/>
          <p:nvPr/>
        </p:nvSpPr>
        <p:spPr>
          <a:xfrm>
            <a:off x="581192" y="4881051"/>
            <a:ext cx="11029616" cy="584775"/>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s-ES" sz="1600" dirty="0"/>
              <a:t>El valor de un estado </a:t>
            </a:r>
            <a:r>
              <a:rPr lang="es-ES" sz="1600" i="1" dirty="0"/>
              <a:t>s</a:t>
            </a:r>
            <a:r>
              <a:rPr lang="es-ES" sz="1600" dirty="0"/>
              <a:t> se puede definir como la recompensa esperada dado que el agente empieza en ese estado, y depende de las políticas (</a:t>
            </a:r>
            <a:r>
              <a:rPr lang="es-ES" sz="1600" i="1" dirty="0" err="1"/>
              <a:t>policies</a:t>
            </a:r>
            <a:r>
              <a:rPr lang="es-ES" sz="1600" dirty="0"/>
              <a:t>):</a:t>
            </a:r>
            <a:endParaRPr lang="en-MX" sz="1600" dirty="0"/>
          </a:p>
        </p:txBody>
      </p:sp>
    </p:spTree>
    <p:extLst>
      <p:ext uri="{BB962C8B-B14F-4D97-AF65-F5344CB8AC3E}">
        <p14:creationId xmlns:p14="http://schemas.microsoft.com/office/powerpoint/2010/main" val="35315886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487DE-5B98-4241-97CA-1FD21110739F}"/>
              </a:ext>
            </a:extLst>
          </p:cNvPr>
          <p:cNvSpPr>
            <a:spLocks noGrp="1"/>
          </p:cNvSpPr>
          <p:nvPr>
            <p:ph type="title"/>
          </p:nvPr>
        </p:nvSpPr>
        <p:spPr/>
        <p:txBody>
          <a:bodyPr/>
          <a:lstStyle/>
          <a:p>
            <a:r>
              <a:rPr lang="en-US" dirty="0"/>
              <a:t>E</a:t>
            </a:r>
            <a:r>
              <a:rPr lang="en-MX" dirty="0"/>
              <a:t>psilon greedy : primero explorar, después explotar</a:t>
            </a:r>
          </a:p>
        </p:txBody>
      </p:sp>
      <p:sp>
        <p:nvSpPr>
          <p:cNvPr id="3" name="Content Placeholder 2">
            <a:extLst>
              <a:ext uri="{FF2B5EF4-FFF2-40B4-BE49-F238E27FC236}">
                <a16:creationId xmlns:a16="http://schemas.microsoft.com/office/drawing/2014/main" id="{2D0E052E-5B5C-F44F-95A7-8AD584DF1ACF}"/>
              </a:ext>
            </a:extLst>
          </p:cNvPr>
          <p:cNvSpPr>
            <a:spLocks noGrp="1"/>
          </p:cNvSpPr>
          <p:nvPr>
            <p:ph idx="1"/>
          </p:nvPr>
        </p:nvSpPr>
        <p:spPr>
          <a:xfrm>
            <a:off x="581190" y="2061625"/>
            <a:ext cx="11029615" cy="672431"/>
          </a:xfrm>
        </p:spPr>
        <p:txBody>
          <a:bodyPr>
            <a:normAutofit/>
          </a:bodyPr>
          <a:lstStyle/>
          <a:p>
            <a:pPr marL="0" indent="0">
              <a:buNone/>
            </a:pPr>
            <a:r>
              <a:rPr lang="en-US" dirty="0"/>
              <a:t>Se </a:t>
            </a:r>
            <a:r>
              <a:rPr lang="en-US" dirty="0" err="1"/>
              <a:t>definen</a:t>
            </a:r>
            <a:r>
              <a:rPr lang="en-US" dirty="0"/>
              <a:t> </a:t>
            </a:r>
            <a:r>
              <a:rPr lang="en-US" i="1" dirty="0" err="1"/>
              <a:t>p</a:t>
            </a:r>
            <a:r>
              <a:rPr lang="en-US" i="1" baseline="-25000" dirty="0" err="1"/>
              <a:t>r</a:t>
            </a:r>
            <a:r>
              <a:rPr lang="en-US" i="1" dirty="0" err="1"/>
              <a:t>t</a:t>
            </a:r>
            <a:r>
              <a:rPr lang="en-US" dirty="0"/>
              <a:t> y </a:t>
            </a:r>
            <a:r>
              <a:rPr lang="en-US" i="1" dirty="0" err="1"/>
              <a:t>p</a:t>
            </a:r>
            <a:r>
              <a:rPr lang="en-US" i="1" baseline="-25000" dirty="0" err="1"/>
              <a:t>t</a:t>
            </a:r>
            <a:r>
              <a:rPr lang="en-US" i="1" dirty="0" err="1"/>
              <a:t>t</a:t>
            </a:r>
            <a:r>
              <a:rPr lang="en-US" dirty="0"/>
              <a:t> </a:t>
            </a:r>
            <a:r>
              <a:rPr lang="en-US" dirty="0" err="1"/>
              <a:t>como</a:t>
            </a:r>
            <a:r>
              <a:rPr lang="en-US" dirty="0"/>
              <a:t> las </a:t>
            </a:r>
            <a:r>
              <a:rPr lang="en-US" dirty="0" err="1"/>
              <a:t>probabilidades</a:t>
            </a:r>
            <a:r>
              <a:rPr lang="en-US" dirty="0"/>
              <a:t> al </a:t>
            </a:r>
            <a:r>
              <a:rPr lang="en-US" dirty="0" err="1"/>
              <a:t>tiempo</a:t>
            </a:r>
            <a:r>
              <a:rPr lang="en-US" dirty="0"/>
              <a:t> </a:t>
            </a:r>
            <a:r>
              <a:rPr lang="en-US" i="1" dirty="0"/>
              <a:t>t</a:t>
            </a:r>
            <a:r>
              <a:rPr lang="en-US" dirty="0"/>
              <a:t> de </a:t>
            </a:r>
            <a:r>
              <a:rPr lang="en-US" dirty="0" err="1"/>
              <a:t>exploración</a:t>
            </a:r>
            <a:r>
              <a:rPr lang="en-US" dirty="0"/>
              <a:t> y </a:t>
            </a:r>
            <a:r>
              <a:rPr lang="en-US" dirty="0" err="1"/>
              <a:t>explotación</a:t>
            </a:r>
            <a:r>
              <a:rPr lang="en-US" dirty="0"/>
              <a:t>, </a:t>
            </a:r>
            <a:r>
              <a:rPr lang="en-US" dirty="0" err="1"/>
              <a:t>respectivamente</a:t>
            </a:r>
            <a:r>
              <a:rPr lang="en-US" dirty="0"/>
              <a:t>; </a:t>
            </a:r>
            <a:r>
              <a:rPr lang="en-US" dirty="0" err="1"/>
              <a:t>además</a:t>
            </a:r>
            <a:r>
              <a:rPr lang="en-US" dirty="0"/>
              <a:t> de una </a:t>
            </a:r>
            <a:r>
              <a:rPr lang="en-US" dirty="0" err="1"/>
              <a:t>función</a:t>
            </a:r>
            <a:r>
              <a:rPr lang="en-US" dirty="0"/>
              <a:t> </a:t>
            </a:r>
            <a:r>
              <a:rPr lang="el-GR" i="1" dirty="0"/>
              <a:t>ε</a:t>
            </a:r>
            <a:r>
              <a:rPr lang="es-ES" dirty="0"/>
              <a:t> con valores entre 0 y 1, que comúnmente decrece de forma lineal respecto al tiempo:</a:t>
            </a:r>
            <a:endParaRPr lang="en-MX" dirty="0"/>
          </a:p>
        </p:txBody>
      </p:sp>
      <p:pic>
        <p:nvPicPr>
          <p:cNvPr id="6" name="Picture 5">
            <a:extLst>
              <a:ext uri="{FF2B5EF4-FFF2-40B4-BE49-F238E27FC236}">
                <a16:creationId xmlns:a16="http://schemas.microsoft.com/office/drawing/2014/main" id="{F36DF877-1334-8945-A5EA-443E5B66FF32}"/>
              </a:ext>
            </a:extLst>
          </p:cNvPr>
          <p:cNvPicPr>
            <a:picLocks noChangeAspect="1"/>
          </p:cNvPicPr>
          <p:nvPr/>
        </p:nvPicPr>
        <p:blipFill>
          <a:blip r:embed="rId3"/>
          <a:stretch>
            <a:fillRect/>
          </a:stretch>
        </p:blipFill>
        <p:spPr>
          <a:xfrm>
            <a:off x="5086347" y="2897633"/>
            <a:ext cx="2019300" cy="1016000"/>
          </a:xfrm>
          <a:prstGeom prst="rect">
            <a:avLst/>
          </a:prstGeom>
        </p:spPr>
      </p:pic>
      <p:sp>
        <p:nvSpPr>
          <p:cNvPr id="7" name="Rectangle 6">
            <a:extLst>
              <a:ext uri="{FF2B5EF4-FFF2-40B4-BE49-F238E27FC236}">
                <a16:creationId xmlns:a16="http://schemas.microsoft.com/office/drawing/2014/main" id="{F32BFAD3-E13D-3F41-AFCB-E5353D1AD21D}"/>
              </a:ext>
            </a:extLst>
          </p:cNvPr>
          <p:cNvSpPr/>
          <p:nvPr/>
        </p:nvSpPr>
        <p:spPr>
          <a:xfrm>
            <a:off x="581190" y="5080164"/>
            <a:ext cx="11029615" cy="923330"/>
          </a:xfrm>
          <a:prstGeom prst="rect">
            <a:avLst/>
          </a:prstGeom>
        </p:spPr>
        <p:txBody>
          <a:bodyPr wrap="square">
            <a:spAutoFit/>
          </a:bodyPr>
          <a:lstStyle/>
          <a:p>
            <a:pPr algn="ctr"/>
            <a:r>
              <a:rPr lang="en-US" b="1" dirty="0"/>
              <a:t>Se </a:t>
            </a:r>
            <a:r>
              <a:rPr lang="en-US" b="1" dirty="0" err="1"/>
              <a:t>busca</a:t>
            </a:r>
            <a:r>
              <a:rPr lang="en-US" b="1" dirty="0"/>
              <a:t> que el </a:t>
            </a:r>
            <a:r>
              <a:rPr lang="en-US" b="1" dirty="0" err="1"/>
              <a:t>agente</a:t>
            </a:r>
            <a:r>
              <a:rPr lang="en-US" b="1" dirty="0"/>
              <a:t> explore al principio para </a:t>
            </a:r>
            <a:r>
              <a:rPr lang="en-US" b="1" dirty="0" err="1"/>
              <a:t>conocer</a:t>
            </a:r>
            <a:r>
              <a:rPr lang="en-US" b="1" dirty="0"/>
              <a:t> la mayor </a:t>
            </a:r>
            <a:r>
              <a:rPr lang="en-US" b="1" dirty="0" err="1"/>
              <a:t>cantidad</a:t>
            </a:r>
            <a:r>
              <a:rPr lang="en-US" b="1" dirty="0"/>
              <a:t> de </a:t>
            </a:r>
            <a:r>
              <a:rPr lang="en-US" b="1" dirty="0" err="1"/>
              <a:t>consecuencias</a:t>
            </a:r>
            <a:r>
              <a:rPr lang="en-US" b="1" dirty="0"/>
              <a:t> a sus </a:t>
            </a:r>
            <a:r>
              <a:rPr lang="en-US" b="1" dirty="0" err="1"/>
              <a:t>acciones</a:t>
            </a:r>
            <a:r>
              <a:rPr lang="en-US" b="1" dirty="0"/>
              <a:t> </a:t>
            </a:r>
            <a:r>
              <a:rPr lang="en-US" b="1" dirty="0" err="1"/>
              <a:t>posibles</a:t>
            </a:r>
            <a:r>
              <a:rPr lang="en-US" b="1" dirty="0"/>
              <a:t>, </a:t>
            </a:r>
            <a:r>
              <a:rPr lang="en-US" b="1" dirty="0" err="1"/>
              <a:t>pero</a:t>
            </a:r>
            <a:r>
              <a:rPr lang="en-US" b="1" dirty="0"/>
              <a:t> </a:t>
            </a:r>
            <a:r>
              <a:rPr lang="en-US" b="1" dirty="0" err="1"/>
              <a:t>más</a:t>
            </a:r>
            <a:r>
              <a:rPr lang="en-US" b="1" dirty="0"/>
              <a:t> </a:t>
            </a:r>
            <a:r>
              <a:rPr lang="en-US" b="1" dirty="0" err="1"/>
              <a:t>adelante</a:t>
            </a:r>
            <a:r>
              <a:rPr lang="en-US" b="1" dirty="0"/>
              <a:t> debe </a:t>
            </a:r>
            <a:r>
              <a:rPr lang="en-US" b="1" dirty="0" err="1"/>
              <a:t>explotar</a:t>
            </a:r>
            <a:r>
              <a:rPr lang="en-US" b="1" dirty="0"/>
              <a:t> el </a:t>
            </a:r>
            <a:r>
              <a:rPr lang="en-US" b="1" dirty="0" err="1"/>
              <a:t>conocimiento</a:t>
            </a:r>
            <a:r>
              <a:rPr lang="en-US" b="1" dirty="0"/>
              <a:t> de </a:t>
            </a:r>
            <a:r>
              <a:rPr lang="en-US" b="1" dirty="0" err="1"/>
              <a:t>cuáles</a:t>
            </a:r>
            <a:r>
              <a:rPr lang="en-US" b="1" dirty="0"/>
              <a:t> </a:t>
            </a:r>
            <a:r>
              <a:rPr lang="en-US" b="1" dirty="0" err="1"/>
              <a:t>acciones</a:t>
            </a:r>
            <a:r>
              <a:rPr lang="en-US" b="1" dirty="0"/>
              <a:t> le </a:t>
            </a:r>
            <a:r>
              <a:rPr lang="en-US" b="1" dirty="0" err="1"/>
              <a:t>han</a:t>
            </a:r>
            <a:r>
              <a:rPr lang="en-US" b="1" dirty="0"/>
              <a:t> </a:t>
            </a:r>
            <a:r>
              <a:rPr lang="en-US" b="1" dirty="0" err="1"/>
              <a:t>reportado</a:t>
            </a:r>
            <a:r>
              <a:rPr lang="en-US" b="1" dirty="0"/>
              <a:t> </a:t>
            </a:r>
            <a:r>
              <a:rPr lang="en-US" b="1" dirty="0" err="1"/>
              <a:t>buenas</a:t>
            </a:r>
            <a:r>
              <a:rPr lang="en-US" b="1" dirty="0"/>
              <a:t> </a:t>
            </a:r>
            <a:r>
              <a:rPr lang="en-US" b="1" dirty="0" err="1"/>
              <a:t>recompensas</a:t>
            </a:r>
            <a:r>
              <a:rPr lang="en-US" b="1" dirty="0"/>
              <a:t> y </a:t>
            </a:r>
            <a:r>
              <a:rPr lang="en-US" b="1" dirty="0" err="1"/>
              <a:t>tomar</a:t>
            </a:r>
            <a:r>
              <a:rPr lang="en-US" b="1" dirty="0"/>
              <a:t> </a:t>
            </a:r>
            <a:r>
              <a:rPr lang="en-US" b="1" dirty="0" err="1"/>
              <a:t>esas</a:t>
            </a:r>
            <a:r>
              <a:rPr lang="en-US" b="1" dirty="0"/>
              <a:t> </a:t>
            </a:r>
            <a:r>
              <a:rPr lang="en-US" b="1" dirty="0" err="1"/>
              <a:t>decisiones</a:t>
            </a:r>
            <a:r>
              <a:rPr lang="en-US" b="1" dirty="0"/>
              <a:t> </a:t>
            </a:r>
            <a:r>
              <a:rPr lang="en-US" b="1" dirty="0" err="1"/>
              <a:t>más</a:t>
            </a:r>
            <a:r>
              <a:rPr lang="en-US" b="1" dirty="0"/>
              <a:t> </a:t>
            </a:r>
            <a:r>
              <a:rPr lang="en-US" b="1" dirty="0" err="1"/>
              <a:t>seguido</a:t>
            </a:r>
            <a:r>
              <a:rPr lang="en-US" b="1" dirty="0"/>
              <a:t>.</a:t>
            </a:r>
          </a:p>
        </p:txBody>
      </p:sp>
      <p:sp>
        <p:nvSpPr>
          <p:cNvPr id="8" name="Content Placeholder 2">
            <a:extLst>
              <a:ext uri="{FF2B5EF4-FFF2-40B4-BE49-F238E27FC236}">
                <a16:creationId xmlns:a16="http://schemas.microsoft.com/office/drawing/2014/main" id="{50B0C19D-4756-A84A-BE72-218BF425F140}"/>
              </a:ext>
            </a:extLst>
          </p:cNvPr>
          <p:cNvSpPr txBox="1">
            <a:spLocks/>
          </p:cNvSpPr>
          <p:nvPr/>
        </p:nvSpPr>
        <p:spPr>
          <a:xfrm>
            <a:off x="581190" y="4160683"/>
            <a:ext cx="11029615" cy="672431"/>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Font typeface="Wingdings 2" panose="05020102010507070707" pitchFamily="18" charset="2"/>
              <a:buNone/>
            </a:pPr>
            <a:r>
              <a:rPr lang="es-ES" dirty="0"/>
              <a:t>Así, en cada tiempo </a:t>
            </a:r>
            <a:r>
              <a:rPr lang="es-ES" i="1" dirty="0"/>
              <a:t>t</a:t>
            </a:r>
            <a:r>
              <a:rPr lang="es-ES" dirty="0"/>
              <a:t>, una realización aleatoria de una distribución uniforme [0,1] definirá si cada agente explora acciones nuevas o explota las acciones que ha identificado como óptimas. </a:t>
            </a:r>
            <a:endParaRPr lang="en-MX" dirty="0"/>
          </a:p>
        </p:txBody>
      </p:sp>
    </p:spTree>
    <p:extLst>
      <p:ext uri="{BB962C8B-B14F-4D97-AF65-F5344CB8AC3E}">
        <p14:creationId xmlns:p14="http://schemas.microsoft.com/office/powerpoint/2010/main" val="28629642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4" name="Object 83" hidden="1">
            <a:extLst>
              <a:ext uri="{FF2B5EF4-FFF2-40B4-BE49-F238E27FC236}">
                <a16:creationId xmlns:a16="http://schemas.microsoft.com/office/drawing/2014/main" id="{A3ECDFCF-9DAA-490D-B95B-943754F4F59F}"/>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171" name="think-cell Slide" r:id="rId29" imgW="395" imgH="394" progId="TCLayout.ActiveDocument.1">
                  <p:embed/>
                </p:oleObj>
              </mc:Choice>
              <mc:Fallback>
                <p:oleObj name="think-cell Slide" r:id="rId29" imgW="395" imgH="394" progId="TCLayout.ActiveDocument.1">
                  <p:embed/>
                  <p:pic>
                    <p:nvPicPr>
                      <p:cNvPr id="84" name="Object 83" hidden="1">
                        <a:extLst>
                          <a:ext uri="{FF2B5EF4-FFF2-40B4-BE49-F238E27FC236}">
                            <a16:creationId xmlns:a16="http://schemas.microsoft.com/office/drawing/2014/main" id="{A3ECDFCF-9DAA-490D-B95B-943754F4F59F}"/>
                          </a:ext>
                        </a:extLst>
                      </p:cNvPr>
                      <p:cNvPicPr/>
                      <p:nvPr/>
                    </p:nvPicPr>
                    <p:blipFill>
                      <a:blip r:embed="rId30"/>
                      <a:stretch>
                        <a:fillRect/>
                      </a:stretch>
                    </p:blipFill>
                    <p:spPr>
                      <a:xfrm>
                        <a:off x="1588" y="1588"/>
                        <a:ext cx="1588" cy="1588"/>
                      </a:xfrm>
                      <a:prstGeom prst="rect">
                        <a:avLst/>
                      </a:prstGeom>
                    </p:spPr>
                  </p:pic>
                </p:oleObj>
              </mc:Fallback>
            </mc:AlternateContent>
          </a:graphicData>
        </a:graphic>
      </p:graphicFrame>
      <p:sp>
        <p:nvSpPr>
          <p:cNvPr id="415" name="Freeform: Shape 414">
            <a:extLst>
              <a:ext uri="{FF2B5EF4-FFF2-40B4-BE49-F238E27FC236}">
                <a16:creationId xmlns:a16="http://schemas.microsoft.com/office/drawing/2014/main" id="{75A28937-3A33-4F49-80DA-CE3E06118204}"/>
              </a:ext>
            </a:extLst>
          </p:cNvPr>
          <p:cNvSpPr/>
          <p:nvPr/>
        </p:nvSpPr>
        <p:spPr>
          <a:xfrm>
            <a:off x="2173288" y="2197215"/>
            <a:ext cx="8396288" cy="3978581"/>
          </a:xfrm>
          <a:custGeom>
            <a:avLst/>
            <a:gdLst>
              <a:gd name="connsiteX0" fmla="*/ 0 w 8395781"/>
              <a:gd name="connsiteY0" fmla="*/ 0 h 3978581"/>
              <a:gd name="connsiteX1" fmla="*/ 1793813 w 8395781"/>
              <a:gd name="connsiteY1" fmla="*/ 0 h 3978581"/>
              <a:gd name="connsiteX2" fmla="*/ 1794576 w 8395781"/>
              <a:gd name="connsiteY2" fmla="*/ 0 h 3978581"/>
              <a:gd name="connsiteX3" fmla="*/ 8395781 w 8395781"/>
              <a:gd name="connsiteY3" fmla="*/ 0 h 3978581"/>
              <a:gd name="connsiteX4" fmla="*/ 8395781 w 8395781"/>
              <a:gd name="connsiteY4" fmla="*/ 3978581 h 3978581"/>
              <a:gd name="connsiteX5" fmla="*/ 1793813 w 8395781"/>
              <a:gd name="connsiteY5" fmla="*/ 3978581 h 3978581"/>
              <a:gd name="connsiteX6" fmla="*/ 1793813 w 8395781"/>
              <a:gd name="connsiteY6" fmla="*/ 291975 h 3978581"/>
              <a:gd name="connsiteX7" fmla="*/ 0 w 8395781"/>
              <a:gd name="connsiteY7" fmla="*/ 291975 h 397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95781" h="3978581">
                <a:moveTo>
                  <a:pt x="0" y="0"/>
                </a:moveTo>
                <a:lnTo>
                  <a:pt x="1793813" y="0"/>
                </a:lnTo>
                <a:lnTo>
                  <a:pt x="1794576" y="0"/>
                </a:lnTo>
                <a:lnTo>
                  <a:pt x="8395781" y="0"/>
                </a:lnTo>
                <a:lnTo>
                  <a:pt x="8395781" y="3978581"/>
                </a:lnTo>
                <a:lnTo>
                  <a:pt x="1793813" y="3978581"/>
                </a:lnTo>
                <a:lnTo>
                  <a:pt x="1793813" y="291975"/>
                </a:lnTo>
                <a:lnTo>
                  <a:pt x="0" y="291975"/>
                </a:lnTo>
                <a:close/>
              </a:path>
            </a:pathLst>
          </a:custGeom>
          <a:solidFill>
            <a:schemeClr val="bg1"/>
          </a:solid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4" name="Freeform: Shape 413">
            <a:extLst>
              <a:ext uri="{FF2B5EF4-FFF2-40B4-BE49-F238E27FC236}">
                <a16:creationId xmlns:a16="http://schemas.microsoft.com/office/drawing/2014/main" id="{6B2F0572-4B34-460F-B1FA-9B84D30343BF}"/>
              </a:ext>
            </a:extLst>
          </p:cNvPr>
          <p:cNvSpPr/>
          <p:nvPr/>
        </p:nvSpPr>
        <p:spPr>
          <a:xfrm>
            <a:off x="2039938" y="2319135"/>
            <a:ext cx="8396288" cy="3978581"/>
          </a:xfrm>
          <a:custGeom>
            <a:avLst/>
            <a:gdLst>
              <a:gd name="connsiteX0" fmla="*/ 0 w 8395781"/>
              <a:gd name="connsiteY0" fmla="*/ 0 h 3978581"/>
              <a:gd name="connsiteX1" fmla="*/ 1793813 w 8395781"/>
              <a:gd name="connsiteY1" fmla="*/ 0 h 3978581"/>
              <a:gd name="connsiteX2" fmla="*/ 1794576 w 8395781"/>
              <a:gd name="connsiteY2" fmla="*/ 0 h 3978581"/>
              <a:gd name="connsiteX3" fmla="*/ 8395781 w 8395781"/>
              <a:gd name="connsiteY3" fmla="*/ 0 h 3978581"/>
              <a:gd name="connsiteX4" fmla="*/ 8395781 w 8395781"/>
              <a:gd name="connsiteY4" fmla="*/ 3978581 h 3978581"/>
              <a:gd name="connsiteX5" fmla="*/ 1793813 w 8395781"/>
              <a:gd name="connsiteY5" fmla="*/ 3978581 h 3978581"/>
              <a:gd name="connsiteX6" fmla="*/ 1793813 w 8395781"/>
              <a:gd name="connsiteY6" fmla="*/ 291975 h 3978581"/>
              <a:gd name="connsiteX7" fmla="*/ 0 w 8395781"/>
              <a:gd name="connsiteY7" fmla="*/ 291975 h 397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95781" h="3978581">
                <a:moveTo>
                  <a:pt x="0" y="0"/>
                </a:moveTo>
                <a:lnTo>
                  <a:pt x="1793813" y="0"/>
                </a:lnTo>
                <a:lnTo>
                  <a:pt x="1794576" y="0"/>
                </a:lnTo>
                <a:lnTo>
                  <a:pt x="8395781" y="0"/>
                </a:lnTo>
                <a:lnTo>
                  <a:pt x="8395781" y="3978581"/>
                </a:lnTo>
                <a:lnTo>
                  <a:pt x="1793813" y="3978581"/>
                </a:lnTo>
                <a:lnTo>
                  <a:pt x="1793813" y="291975"/>
                </a:lnTo>
                <a:lnTo>
                  <a:pt x="0" y="291975"/>
                </a:lnTo>
                <a:close/>
              </a:path>
            </a:pathLst>
          </a:custGeom>
          <a:solidFill>
            <a:schemeClr val="bg1"/>
          </a:solid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13" name="Freeform: Shape 412">
            <a:extLst>
              <a:ext uri="{FF2B5EF4-FFF2-40B4-BE49-F238E27FC236}">
                <a16:creationId xmlns:a16="http://schemas.microsoft.com/office/drawing/2014/main" id="{8319945E-60D2-4005-92F9-E09C0C798366}"/>
              </a:ext>
            </a:extLst>
          </p:cNvPr>
          <p:cNvSpPr/>
          <p:nvPr/>
        </p:nvSpPr>
        <p:spPr>
          <a:xfrm>
            <a:off x="1905000" y="2468487"/>
            <a:ext cx="8396288" cy="3978581"/>
          </a:xfrm>
          <a:custGeom>
            <a:avLst/>
            <a:gdLst>
              <a:gd name="connsiteX0" fmla="*/ 0 w 8395781"/>
              <a:gd name="connsiteY0" fmla="*/ 0 h 3978581"/>
              <a:gd name="connsiteX1" fmla="*/ 1793813 w 8395781"/>
              <a:gd name="connsiteY1" fmla="*/ 0 h 3978581"/>
              <a:gd name="connsiteX2" fmla="*/ 1794576 w 8395781"/>
              <a:gd name="connsiteY2" fmla="*/ 0 h 3978581"/>
              <a:gd name="connsiteX3" fmla="*/ 8395781 w 8395781"/>
              <a:gd name="connsiteY3" fmla="*/ 0 h 3978581"/>
              <a:gd name="connsiteX4" fmla="*/ 8395781 w 8395781"/>
              <a:gd name="connsiteY4" fmla="*/ 3978581 h 3978581"/>
              <a:gd name="connsiteX5" fmla="*/ 1793813 w 8395781"/>
              <a:gd name="connsiteY5" fmla="*/ 3978581 h 3978581"/>
              <a:gd name="connsiteX6" fmla="*/ 1793813 w 8395781"/>
              <a:gd name="connsiteY6" fmla="*/ 291975 h 3978581"/>
              <a:gd name="connsiteX7" fmla="*/ 0 w 8395781"/>
              <a:gd name="connsiteY7" fmla="*/ 291975 h 397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95781" h="3978581">
                <a:moveTo>
                  <a:pt x="0" y="0"/>
                </a:moveTo>
                <a:lnTo>
                  <a:pt x="1793813" y="0"/>
                </a:lnTo>
                <a:lnTo>
                  <a:pt x="1794576" y="0"/>
                </a:lnTo>
                <a:lnTo>
                  <a:pt x="8395781" y="0"/>
                </a:lnTo>
                <a:lnTo>
                  <a:pt x="8395781" y="3978581"/>
                </a:lnTo>
                <a:lnTo>
                  <a:pt x="1793813" y="3978581"/>
                </a:lnTo>
                <a:lnTo>
                  <a:pt x="1793813" y="291975"/>
                </a:lnTo>
                <a:lnTo>
                  <a:pt x="0" y="291975"/>
                </a:lnTo>
                <a:close/>
              </a:path>
            </a:pathLst>
          </a:custGeom>
          <a:solidFill>
            <a:schemeClr val="bg1"/>
          </a:solidFill>
          <a:ln w="317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98" name="TextBox 397">
            <a:extLst>
              <a:ext uri="{FF2B5EF4-FFF2-40B4-BE49-F238E27FC236}">
                <a16:creationId xmlns:a16="http://schemas.microsoft.com/office/drawing/2014/main" id="{E1BA2A04-B3C4-47FF-973E-F117C43CC78D}"/>
              </a:ext>
            </a:extLst>
          </p:cNvPr>
          <p:cNvSpPr txBox="1"/>
          <p:nvPr/>
        </p:nvSpPr>
        <p:spPr>
          <a:xfrm>
            <a:off x="9012238" y="2475463"/>
            <a:ext cx="1220788" cy="169277"/>
          </a:xfrm>
          <a:prstGeom prst="rect">
            <a:avLst/>
          </a:prstGeom>
          <a:noFill/>
        </p:spPr>
        <p:txBody>
          <a:bodyPr vert="horz" wrap="square" lIns="0" tIns="0" rIns="0" bIns="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r">
              <a:buNone/>
            </a:pPr>
            <a:r>
              <a:rPr lang="es-ES" sz="1100" b="1" dirty="0"/>
              <a:t>Inventario = 0</a:t>
            </a:r>
            <a:endParaRPr lang="en-MX" sz="1100" b="1" dirty="0"/>
          </a:p>
        </p:txBody>
      </p:sp>
      <p:sp>
        <p:nvSpPr>
          <p:cNvPr id="2" name="Title 1">
            <a:extLst>
              <a:ext uri="{FF2B5EF4-FFF2-40B4-BE49-F238E27FC236}">
                <a16:creationId xmlns:a16="http://schemas.microsoft.com/office/drawing/2014/main" id="{0AF39381-0388-4CF0-A058-286B0954B900}"/>
              </a:ext>
            </a:extLst>
          </p:cNvPr>
          <p:cNvSpPr>
            <a:spLocks noGrp="1"/>
          </p:cNvSpPr>
          <p:nvPr>
            <p:ph type="title"/>
          </p:nvPr>
        </p:nvSpPr>
        <p:spPr/>
        <p:txBody>
          <a:bodyPr/>
          <a:lstStyle/>
          <a:p>
            <a:r>
              <a:rPr lang="en-US" dirty="0"/>
              <a:t>ESTRUCTURA Del tensor de </a:t>
            </a:r>
            <a:r>
              <a:rPr lang="en-US" dirty="0" err="1"/>
              <a:t>resultados</a:t>
            </a:r>
            <a:r>
              <a:rPr lang="en-US" dirty="0"/>
              <a:t> de Q-LEARNING</a:t>
            </a:r>
          </a:p>
        </p:txBody>
      </p:sp>
      <p:pic>
        <p:nvPicPr>
          <p:cNvPr id="4" name="Content Placeholder 4">
            <a:extLst>
              <a:ext uri="{FF2B5EF4-FFF2-40B4-BE49-F238E27FC236}">
                <a16:creationId xmlns:a16="http://schemas.microsoft.com/office/drawing/2014/main" id="{E6A22B2F-42A8-4423-9A8F-A8C585366040}"/>
              </a:ext>
            </a:extLst>
          </p:cNvPr>
          <p:cNvPicPr>
            <a:picLocks noGrp="1" noChangeAspect="1"/>
          </p:cNvPicPr>
          <p:nvPr>
            <p:ph idx="1"/>
          </p:nvPr>
        </p:nvPicPr>
        <p:blipFill rotWithShape="1">
          <a:blip r:embed="rId31">
            <a:extLst>
              <a:ext uri="{28A0092B-C50C-407E-A947-70E740481C1C}">
                <a14:useLocalDpi xmlns:a14="http://schemas.microsoft.com/office/drawing/2010/main"/>
              </a:ext>
            </a:extLst>
          </a:blip>
          <a:srcRect/>
          <a:stretch/>
        </p:blipFill>
        <p:spPr>
          <a:xfrm>
            <a:off x="665158" y="3332998"/>
            <a:ext cx="617356" cy="1129151"/>
          </a:xfrm>
        </p:spPr>
      </p:pic>
      <p:pic>
        <p:nvPicPr>
          <p:cNvPr id="5" name="Content Placeholder 4">
            <a:extLst>
              <a:ext uri="{FF2B5EF4-FFF2-40B4-BE49-F238E27FC236}">
                <a16:creationId xmlns:a16="http://schemas.microsoft.com/office/drawing/2014/main" id="{FAA0EB7D-776E-49AD-8B28-03AC264DC178}"/>
              </a:ext>
            </a:extLst>
          </p:cNvPr>
          <p:cNvPicPr>
            <a:picLocks noChangeAspect="1"/>
          </p:cNvPicPr>
          <p:nvPr/>
        </p:nvPicPr>
        <p:blipFill rotWithShape="1">
          <a:blip r:embed="rId32">
            <a:extLst>
              <a:ext uri="{28A0092B-C50C-407E-A947-70E740481C1C}">
                <a14:useLocalDpi xmlns:a14="http://schemas.microsoft.com/office/drawing/2010/main"/>
              </a:ext>
            </a:extLst>
          </a:blip>
          <a:srcRect/>
          <a:stretch/>
        </p:blipFill>
        <p:spPr>
          <a:xfrm>
            <a:off x="648846" y="2240771"/>
            <a:ext cx="649981" cy="1129151"/>
          </a:xfrm>
          <a:prstGeom prst="rect">
            <a:avLst/>
          </a:prstGeom>
        </p:spPr>
      </p:pic>
      <p:pic>
        <p:nvPicPr>
          <p:cNvPr id="7" name="Content Placeholder 4">
            <a:extLst>
              <a:ext uri="{FF2B5EF4-FFF2-40B4-BE49-F238E27FC236}">
                <a16:creationId xmlns:a16="http://schemas.microsoft.com/office/drawing/2014/main" id="{A78C8EE1-A713-4EC2-B963-C3A6F5BC0AFD}"/>
              </a:ext>
            </a:extLst>
          </p:cNvPr>
          <p:cNvPicPr>
            <a:picLocks noChangeAspect="1"/>
          </p:cNvPicPr>
          <p:nvPr/>
        </p:nvPicPr>
        <p:blipFill rotWithShape="1">
          <a:blip r:embed="rId33">
            <a:extLst>
              <a:ext uri="{28A0092B-C50C-407E-A947-70E740481C1C}">
                <a14:useLocalDpi xmlns:a14="http://schemas.microsoft.com/office/drawing/2010/main"/>
              </a:ext>
            </a:extLst>
          </a:blip>
          <a:srcRect/>
          <a:stretch/>
        </p:blipFill>
        <p:spPr>
          <a:xfrm>
            <a:off x="665158" y="5517453"/>
            <a:ext cx="617356" cy="1129151"/>
          </a:xfrm>
          <a:prstGeom prst="rect">
            <a:avLst/>
          </a:prstGeom>
        </p:spPr>
      </p:pic>
      <p:grpSp>
        <p:nvGrpSpPr>
          <p:cNvPr id="12" name="Group 11">
            <a:extLst>
              <a:ext uri="{FF2B5EF4-FFF2-40B4-BE49-F238E27FC236}">
                <a16:creationId xmlns:a16="http://schemas.microsoft.com/office/drawing/2014/main" id="{DDE57003-B0A2-4B56-A39A-C725C3F4D178}"/>
              </a:ext>
            </a:extLst>
          </p:cNvPr>
          <p:cNvGrpSpPr/>
          <p:nvPr/>
        </p:nvGrpSpPr>
        <p:grpSpPr>
          <a:xfrm>
            <a:off x="505245" y="4425225"/>
            <a:ext cx="937182" cy="1129151"/>
            <a:chOff x="416884" y="4778481"/>
            <a:chExt cx="1098699" cy="1323753"/>
          </a:xfrm>
        </p:grpSpPr>
        <p:pic>
          <p:nvPicPr>
            <p:cNvPr id="6" name="Content Placeholder 4">
              <a:extLst>
                <a:ext uri="{FF2B5EF4-FFF2-40B4-BE49-F238E27FC236}">
                  <a16:creationId xmlns:a16="http://schemas.microsoft.com/office/drawing/2014/main" id="{A55810A8-5860-4322-A3A7-02B03522874D}"/>
                </a:ext>
              </a:extLst>
            </p:cNvPr>
            <p:cNvPicPr>
              <a:picLocks noChangeAspect="1"/>
            </p:cNvPicPr>
            <p:nvPr/>
          </p:nvPicPr>
          <p:blipFill rotWithShape="1">
            <a:blip r:embed="rId34">
              <a:extLst>
                <a:ext uri="{28A0092B-C50C-407E-A947-70E740481C1C}">
                  <a14:useLocalDpi xmlns:a14="http://schemas.microsoft.com/office/drawing/2010/main"/>
                </a:ext>
              </a:extLst>
            </a:blip>
            <a:srcRect/>
            <a:stretch/>
          </p:blipFill>
          <p:spPr>
            <a:xfrm>
              <a:off x="501945" y="4778481"/>
              <a:ext cx="935665" cy="1323753"/>
            </a:xfrm>
            <a:prstGeom prst="rect">
              <a:avLst/>
            </a:prstGeom>
          </p:spPr>
        </p:pic>
        <p:sp>
          <p:nvSpPr>
            <p:cNvPr id="8" name="Rectangle 7">
              <a:extLst>
                <a:ext uri="{FF2B5EF4-FFF2-40B4-BE49-F238E27FC236}">
                  <a16:creationId xmlns:a16="http://schemas.microsoft.com/office/drawing/2014/main" id="{85873CC0-1000-4D89-9993-375146F54411}"/>
                </a:ext>
              </a:extLst>
            </p:cNvPr>
            <p:cNvSpPr/>
            <p:nvPr/>
          </p:nvSpPr>
          <p:spPr>
            <a:xfrm>
              <a:off x="416884" y="5340233"/>
              <a:ext cx="177209" cy="4651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1F75A0D-5EA2-4426-A263-1D23E8776E8E}"/>
                </a:ext>
              </a:extLst>
            </p:cNvPr>
            <p:cNvSpPr/>
            <p:nvPr/>
          </p:nvSpPr>
          <p:spPr>
            <a:xfrm>
              <a:off x="1338374" y="5340233"/>
              <a:ext cx="177209" cy="4651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3" name="TextBox 12">
            <a:extLst>
              <a:ext uri="{FF2B5EF4-FFF2-40B4-BE49-F238E27FC236}">
                <a16:creationId xmlns:a16="http://schemas.microsoft.com/office/drawing/2014/main" id="{C3348118-73BA-4762-9F25-4D25EE7F0FA2}"/>
              </a:ext>
            </a:extLst>
          </p:cNvPr>
          <p:cNvSpPr txBox="1"/>
          <p:nvPr/>
        </p:nvSpPr>
        <p:spPr>
          <a:xfrm>
            <a:off x="517519" y="1886205"/>
            <a:ext cx="912635"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b="1" dirty="0"/>
              <a:t>Agentes</a:t>
            </a:r>
          </a:p>
        </p:txBody>
      </p:sp>
      <p:sp>
        <p:nvSpPr>
          <p:cNvPr id="18" name="Rectangle 17">
            <a:extLst>
              <a:ext uri="{FF2B5EF4-FFF2-40B4-BE49-F238E27FC236}">
                <a16:creationId xmlns:a16="http://schemas.microsoft.com/office/drawing/2014/main" id="{00CA558F-D550-4C45-B9B2-0DC848105492}"/>
              </a:ext>
            </a:extLst>
          </p:cNvPr>
          <p:cNvSpPr/>
          <p:nvPr/>
        </p:nvSpPr>
        <p:spPr>
          <a:xfrm>
            <a:off x="402336" y="3332998"/>
            <a:ext cx="1143000" cy="3378698"/>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F05F77AA-51ED-4D9A-96B3-A96CA17528A2}"/>
              </a:ext>
            </a:extLst>
          </p:cNvPr>
          <p:cNvSpPr txBox="1"/>
          <p:nvPr/>
        </p:nvSpPr>
        <p:spPr>
          <a:xfrm>
            <a:off x="1879600" y="1886205"/>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Día</a:t>
            </a:r>
            <a:endParaRPr lang="en-MX" sz="1400" b="1" dirty="0"/>
          </a:p>
        </p:txBody>
      </p:sp>
      <p:sp>
        <p:nvSpPr>
          <p:cNvPr id="20" name="TextBox 19">
            <a:extLst>
              <a:ext uri="{FF2B5EF4-FFF2-40B4-BE49-F238E27FC236}">
                <a16:creationId xmlns:a16="http://schemas.microsoft.com/office/drawing/2014/main" id="{81CA37EE-A564-42FF-94AA-1286D4545D6C}"/>
              </a:ext>
            </a:extLst>
          </p:cNvPr>
          <p:cNvSpPr txBox="1"/>
          <p:nvPr/>
        </p:nvSpPr>
        <p:spPr>
          <a:xfrm>
            <a:off x="1879600" y="2466752"/>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1</a:t>
            </a:r>
            <a:endParaRPr lang="en-MX" sz="1400" b="1" dirty="0"/>
          </a:p>
        </p:txBody>
      </p:sp>
      <p:sp>
        <p:nvSpPr>
          <p:cNvPr id="21" name="TextBox 20">
            <a:extLst>
              <a:ext uri="{FF2B5EF4-FFF2-40B4-BE49-F238E27FC236}">
                <a16:creationId xmlns:a16="http://schemas.microsoft.com/office/drawing/2014/main" id="{7AD91245-A0E0-4609-BD6D-827F6622C1B5}"/>
              </a:ext>
            </a:extLst>
          </p:cNvPr>
          <p:cNvSpPr txBox="1"/>
          <p:nvPr/>
        </p:nvSpPr>
        <p:spPr>
          <a:xfrm>
            <a:off x="1879600" y="2929986"/>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2</a:t>
            </a:r>
            <a:endParaRPr lang="en-MX" sz="1400" b="1" dirty="0"/>
          </a:p>
        </p:txBody>
      </p:sp>
      <p:sp>
        <p:nvSpPr>
          <p:cNvPr id="22" name="TextBox 21">
            <a:extLst>
              <a:ext uri="{FF2B5EF4-FFF2-40B4-BE49-F238E27FC236}">
                <a16:creationId xmlns:a16="http://schemas.microsoft.com/office/drawing/2014/main" id="{478F8586-3B82-41BB-8437-F2BAB525448D}"/>
              </a:ext>
            </a:extLst>
          </p:cNvPr>
          <p:cNvSpPr txBox="1"/>
          <p:nvPr/>
        </p:nvSpPr>
        <p:spPr>
          <a:xfrm>
            <a:off x="1879600" y="3398141"/>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3</a:t>
            </a:r>
            <a:endParaRPr lang="en-MX" sz="1400" b="1" dirty="0"/>
          </a:p>
        </p:txBody>
      </p:sp>
      <p:sp>
        <p:nvSpPr>
          <p:cNvPr id="23" name="TextBox 22">
            <a:extLst>
              <a:ext uri="{FF2B5EF4-FFF2-40B4-BE49-F238E27FC236}">
                <a16:creationId xmlns:a16="http://schemas.microsoft.com/office/drawing/2014/main" id="{B8D412D6-BE60-419C-9360-5D2C8ADE95F7}"/>
              </a:ext>
            </a:extLst>
          </p:cNvPr>
          <p:cNvSpPr txBox="1"/>
          <p:nvPr/>
        </p:nvSpPr>
        <p:spPr>
          <a:xfrm>
            <a:off x="1879600" y="3868894"/>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4</a:t>
            </a:r>
            <a:endParaRPr lang="en-MX" sz="1400" b="1" dirty="0"/>
          </a:p>
        </p:txBody>
      </p:sp>
      <p:sp>
        <p:nvSpPr>
          <p:cNvPr id="24" name="TextBox 23">
            <a:extLst>
              <a:ext uri="{FF2B5EF4-FFF2-40B4-BE49-F238E27FC236}">
                <a16:creationId xmlns:a16="http://schemas.microsoft.com/office/drawing/2014/main" id="{16D8D9D2-EC71-4728-B11A-36204F27ACCD}"/>
              </a:ext>
            </a:extLst>
          </p:cNvPr>
          <p:cNvSpPr txBox="1"/>
          <p:nvPr/>
        </p:nvSpPr>
        <p:spPr>
          <a:xfrm>
            <a:off x="1879600" y="4313840"/>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5</a:t>
            </a:r>
            <a:endParaRPr lang="en-MX" sz="1400" b="1" dirty="0"/>
          </a:p>
        </p:txBody>
      </p:sp>
      <p:sp>
        <p:nvSpPr>
          <p:cNvPr id="25" name="TextBox 24">
            <a:extLst>
              <a:ext uri="{FF2B5EF4-FFF2-40B4-BE49-F238E27FC236}">
                <a16:creationId xmlns:a16="http://schemas.microsoft.com/office/drawing/2014/main" id="{8DAD696F-3D95-4C64-A4A8-84F285034D02}"/>
              </a:ext>
            </a:extLst>
          </p:cNvPr>
          <p:cNvSpPr txBox="1"/>
          <p:nvPr/>
        </p:nvSpPr>
        <p:spPr>
          <a:xfrm>
            <a:off x="1879600" y="4781995"/>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6</a:t>
            </a:r>
            <a:endParaRPr lang="en-MX" sz="1400" b="1" dirty="0"/>
          </a:p>
        </p:txBody>
      </p:sp>
      <p:sp>
        <p:nvSpPr>
          <p:cNvPr id="26" name="TextBox 25">
            <a:extLst>
              <a:ext uri="{FF2B5EF4-FFF2-40B4-BE49-F238E27FC236}">
                <a16:creationId xmlns:a16="http://schemas.microsoft.com/office/drawing/2014/main" id="{D70A2A22-01B2-4851-A356-42EC740437F6}"/>
              </a:ext>
            </a:extLst>
          </p:cNvPr>
          <p:cNvSpPr txBox="1"/>
          <p:nvPr/>
        </p:nvSpPr>
        <p:spPr>
          <a:xfrm>
            <a:off x="1879600" y="5242743"/>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7</a:t>
            </a:r>
            <a:endParaRPr lang="en-MX" sz="1400" b="1" dirty="0"/>
          </a:p>
        </p:txBody>
      </p:sp>
      <p:sp>
        <p:nvSpPr>
          <p:cNvPr id="27" name="TextBox 26">
            <a:extLst>
              <a:ext uri="{FF2B5EF4-FFF2-40B4-BE49-F238E27FC236}">
                <a16:creationId xmlns:a16="http://schemas.microsoft.com/office/drawing/2014/main" id="{3699CA6E-CD0A-4D6C-B7E3-635870DFA388}"/>
              </a:ext>
            </a:extLst>
          </p:cNvPr>
          <p:cNvSpPr txBox="1"/>
          <p:nvPr/>
        </p:nvSpPr>
        <p:spPr>
          <a:xfrm>
            <a:off x="1879600" y="5687689"/>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a:t>
            </a:r>
            <a:endParaRPr lang="en-MX" sz="1400" b="1" dirty="0"/>
          </a:p>
        </p:txBody>
      </p:sp>
      <p:sp>
        <p:nvSpPr>
          <p:cNvPr id="28" name="TextBox 27">
            <a:extLst>
              <a:ext uri="{FF2B5EF4-FFF2-40B4-BE49-F238E27FC236}">
                <a16:creationId xmlns:a16="http://schemas.microsoft.com/office/drawing/2014/main" id="{FC14945D-34D6-4943-9ACB-7DA68BB9835A}"/>
              </a:ext>
            </a:extLst>
          </p:cNvPr>
          <p:cNvSpPr txBox="1"/>
          <p:nvPr/>
        </p:nvSpPr>
        <p:spPr>
          <a:xfrm>
            <a:off x="1879600" y="6155844"/>
            <a:ext cx="912813"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400" b="1" dirty="0"/>
              <a:t>365</a:t>
            </a:r>
            <a:endParaRPr lang="en-MX" sz="1400" b="1" dirty="0"/>
          </a:p>
        </p:txBody>
      </p:sp>
      <p:cxnSp>
        <p:nvCxnSpPr>
          <p:cNvPr id="32" name="Connector: Elbow 31">
            <a:extLst>
              <a:ext uri="{FF2B5EF4-FFF2-40B4-BE49-F238E27FC236}">
                <a16:creationId xmlns:a16="http://schemas.microsoft.com/office/drawing/2014/main" id="{230E9970-6FC7-4F85-832B-2EDAE9A9A4B5}"/>
              </a:ext>
            </a:extLst>
          </p:cNvPr>
          <p:cNvCxnSpPr>
            <a:stCxn id="5" idx="3"/>
            <a:endCxn id="20" idx="1"/>
          </p:cNvCxnSpPr>
          <p:nvPr/>
        </p:nvCxnSpPr>
        <p:spPr>
          <a:xfrm flipV="1">
            <a:off x="1298827" y="2620641"/>
            <a:ext cx="580773" cy="184706"/>
          </a:xfrm>
          <a:prstGeom prst="bentConnector3">
            <a:avLst/>
          </a:prstGeom>
          <a:ln>
            <a:tailEnd type="oval"/>
          </a:ln>
        </p:spPr>
        <p:style>
          <a:lnRef idx="1">
            <a:schemeClr val="accent1"/>
          </a:lnRef>
          <a:fillRef idx="0">
            <a:schemeClr val="accent1"/>
          </a:fillRef>
          <a:effectRef idx="0">
            <a:schemeClr val="accent1"/>
          </a:effectRef>
          <a:fontRef idx="minor">
            <a:schemeClr val="tx1"/>
          </a:fontRef>
        </p:style>
      </p:cxnSp>
      <p:cxnSp>
        <p:nvCxnSpPr>
          <p:cNvPr id="33" name="Connector: Elbow 32">
            <a:extLst>
              <a:ext uri="{FF2B5EF4-FFF2-40B4-BE49-F238E27FC236}">
                <a16:creationId xmlns:a16="http://schemas.microsoft.com/office/drawing/2014/main" id="{EF54F6F1-3374-46CE-BBC3-B449F66FA9FE}"/>
              </a:ext>
            </a:extLst>
          </p:cNvPr>
          <p:cNvCxnSpPr>
            <a:cxnSpLocks/>
            <a:stCxn id="5" idx="3"/>
            <a:endCxn id="21" idx="1"/>
          </p:cNvCxnSpPr>
          <p:nvPr/>
        </p:nvCxnSpPr>
        <p:spPr>
          <a:xfrm>
            <a:off x="1298827" y="2805347"/>
            <a:ext cx="580773" cy="278528"/>
          </a:xfrm>
          <a:prstGeom prst="bentConnector3">
            <a:avLst/>
          </a:prstGeom>
          <a:ln>
            <a:tailEnd type="oval"/>
          </a:ln>
        </p:spPr>
        <p:style>
          <a:lnRef idx="1">
            <a:schemeClr val="accent1"/>
          </a:lnRef>
          <a:fillRef idx="0">
            <a:schemeClr val="accent1"/>
          </a:fillRef>
          <a:effectRef idx="0">
            <a:schemeClr val="accent1"/>
          </a:effectRef>
          <a:fontRef idx="minor">
            <a:schemeClr val="tx1"/>
          </a:fontRef>
        </p:style>
      </p:cxnSp>
      <p:cxnSp>
        <p:nvCxnSpPr>
          <p:cNvPr id="36" name="Connector: Elbow 35">
            <a:extLst>
              <a:ext uri="{FF2B5EF4-FFF2-40B4-BE49-F238E27FC236}">
                <a16:creationId xmlns:a16="http://schemas.microsoft.com/office/drawing/2014/main" id="{245FEB80-C16D-41DA-926D-69852D6481AB}"/>
              </a:ext>
            </a:extLst>
          </p:cNvPr>
          <p:cNvCxnSpPr>
            <a:cxnSpLocks/>
            <a:stCxn id="5" idx="3"/>
            <a:endCxn id="22" idx="1"/>
          </p:cNvCxnSpPr>
          <p:nvPr/>
        </p:nvCxnSpPr>
        <p:spPr>
          <a:xfrm>
            <a:off x="1298827" y="2805347"/>
            <a:ext cx="580773" cy="746683"/>
          </a:xfrm>
          <a:prstGeom prst="bentConnector3">
            <a:avLst/>
          </a:prstGeom>
          <a:ln>
            <a:tailEnd type="oval"/>
          </a:ln>
        </p:spPr>
        <p:style>
          <a:lnRef idx="1">
            <a:schemeClr val="accent1"/>
          </a:lnRef>
          <a:fillRef idx="0">
            <a:schemeClr val="accent1"/>
          </a:fillRef>
          <a:effectRef idx="0">
            <a:schemeClr val="accent1"/>
          </a:effectRef>
          <a:fontRef idx="minor">
            <a:schemeClr val="tx1"/>
          </a:fontRef>
        </p:style>
      </p:cxnSp>
      <p:cxnSp>
        <p:nvCxnSpPr>
          <p:cNvPr id="39" name="Connector: Elbow 38">
            <a:extLst>
              <a:ext uri="{FF2B5EF4-FFF2-40B4-BE49-F238E27FC236}">
                <a16:creationId xmlns:a16="http://schemas.microsoft.com/office/drawing/2014/main" id="{60311E02-EB69-4BF6-8B67-3F699E2811DD}"/>
              </a:ext>
            </a:extLst>
          </p:cNvPr>
          <p:cNvCxnSpPr>
            <a:cxnSpLocks/>
            <a:stCxn id="5" idx="3"/>
            <a:endCxn id="23" idx="1"/>
          </p:cNvCxnSpPr>
          <p:nvPr/>
        </p:nvCxnSpPr>
        <p:spPr>
          <a:xfrm>
            <a:off x="1298827" y="2805347"/>
            <a:ext cx="580773" cy="1217436"/>
          </a:xfrm>
          <a:prstGeom prst="bentConnector3">
            <a:avLst>
              <a:gd name="adj1" fmla="val 50000"/>
            </a:avLst>
          </a:prstGeom>
          <a:ln>
            <a:tailEnd type="oval"/>
          </a:ln>
        </p:spPr>
        <p:style>
          <a:lnRef idx="1">
            <a:schemeClr val="accent1"/>
          </a:lnRef>
          <a:fillRef idx="0">
            <a:schemeClr val="accent1"/>
          </a:fillRef>
          <a:effectRef idx="0">
            <a:schemeClr val="accent1"/>
          </a:effectRef>
          <a:fontRef idx="minor">
            <a:schemeClr val="tx1"/>
          </a:fontRef>
        </p:style>
      </p:cxnSp>
      <p:cxnSp>
        <p:nvCxnSpPr>
          <p:cNvPr id="43" name="Connector: Elbow 42">
            <a:extLst>
              <a:ext uri="{FF2B5EF4-FFF2-40B4-BE49-F238E27FC236}">
                <a16:creationId xmlns:a16="http://schemas.microsoft.com/office/drawing/2014/main" id="{FE5F7BA7-DBB2-4219-AD16-A95A0B10E3F3}"/>
              </a:ext>
            </a:extLst>
          </p:cNvPr>
          <p:cNvCxnSpPr>
            <a:cxnSpLocks/>
            <a:stCxn id="5" idx="3"/>
            <a:endCxn id="24" idx="1"/>
          </p:cNvCxnSpPr>
          <p:nvPr/>
        </p:nvCxnSpPr>
        <p:spPr>
          <a:xfrm>
            <a:off x="1298827" y="2805347"/>
            <a:ext cx="580773" cy="1662382"/>
          </a:xfrm>
          <a:prstGeom prst="bentConnector3">
            <a:avLst>
              <a:gd name="adj1" fmla="val 50000"/>
            </a:avLst>
          </a:prstGeom>
          <a:ln>
            <a:tailEnd type="oval"/>
          </a:ln>
        </p:spPr>
        <p:style>
          <a:lnRef idx="1">
            <a:schemeClr val="accent1"/>
          </a:lnRef>
          <a:fillRef idx="0">
            <a:schemeClr val="accent1"/>
          </a:fillRef>
          <a:effectRef idx="0">
            <a:schemeClr val="accent1"/>
          </a:effectRef>
          <a:fontRef idx="minor">
            <a:schemeClr val="tx1"/>
          </a:fontRef>
        </p:style>
      </p:cxnSp>
      <p:cxnSp>
        <p:nvCxnSpPr>
          <p:cNvPr id="46" name="Connector: Elbow 45">
            <a:extLst>
              <a:ext uri="{FF2B5EF4-FFF2-40B4-BE49-F238E27FC236}">
                <a16:creationId xmlns:a16="http://schemas.microsoft.com/office/drawing/2014/main" id="{6EDDDCA4-0766-4CD2-A615-24E1A5786C9B}"/>
              </a:ext>
            </a:extLst>
          </p:cNvPr>
          <p:cNvCxnSpPr>
            <a:cxnSpLocks/>
            <a:stCxn id="5" idx="3"/>
            <a:endCxn id="25" idx="1"/>
          </p:cNvCxnSpPr>
          <p:nvPr/>
        </p:nvCxnSpPr>
        <p:spPr>
          <a:xfrm>
            <a:off x="1298827" y="2805347"/>
            <a:ext cx="580773" cy="2130537"/>
          </a:xfrm>
          <a:prstGeom prst="bentConnector3">
            <a:avLst>
              <a:gd name="adj1" fmla="val 50000"/>
            </a:avLst>
          </a:prstGeom>
          <a:ln>
            <a:tailEnd type="oval"/>
          </a:ln>
        </p:spPr>
        <p:style>
          <a:lnRef idx="1">
            <a:schemeClr val="accent1"/>
          </a:lnRef>
          <a:fillRef idx="0">
            <a:schemeClr val="accent1"/>
          </a:fillRef>
          <a:effectRef idx="0">
            <a:schemeClr val="accent1"/>
          </a:effectRef>
          <a:fontRef idx="minor">
            <a:schemeClr val="tx1"/>
          </a:fontRef>
        </p:style>
      </p:cxnSp>
      <p:cxnSp>
        <p:nvCxnSpPr>
          <p:cNvPr id="49" name="Connector: Elbow 48">
            <a:extLst>
              <a:ext uri="{FF2B5EF4-FFF2-40B4-BE49-F238E27FC236}">
                <a16:creationId xmlns:a16="http://schemas.microsoft.com/office/drawing/2014/main" id="{8362C553-3565-4946-93E1-D46384CE0A39}"/>
              </a:ext>
            </a:extLst>
          </p:cNvPr>
          <p:cNvCxnSpPr>
            <a:cxnSpLocks/>
            <a:stCxn id="5" idx="3"/>
            <a:endCxn id="26" idx="1"/>
          </p:cNvCxnSpPr>
          <p:nvPr/>
        </p:nvCxnSpPr>
        <p:spPr>
          <a:xfrm>
            <a:off x="1298827" y="2805347"/>
            <a:ext cx="580773" cy="2591285"/>
          </a:xfrm>
          <a:prstGeom prst="bentConnector3">
            <a:avLst>
              <a:gd name="adj1" fmla="val 50000"/>
            </a:avLst>
          </a:prstGeom>
          <a:ln>
            <a:tailEnd type="oval"/>
          </a:ln>
        </p:spPr>
        <p:style>
          <a:lnRef idx="1">
            <a:schemeClr val="accent1"/>
          </a:lnRef>
          <a:fillRef idx="0">
            <a:schemeClr val="accent1"/>
          </a:fillRef>
          <a:effectRef idx="0">
            <a:schemeClr val="accent1"/>
          </a:effectRef>
          <a:fontRef idx="minor">
            <a:schemeClr val="tx1"/>
          </a:fontRef>
        </p:style>
      </p:cxnSp>
      <p:cxnSp>
        <p:nvCxnSpPr>
          <p:cNvPr id="52" name="Connector: Elbow 51">
            <a:extLst>
              <a:ext uri="{FF2B5EF4-FFF2-40B4-BE49-F238E27FC236}">
                <a16:creationId xmlns:a16="http://schemas.microsoft.com/office/drawing/2014/main" id="{26DD08BF-D4A7-4396-8C11-E65806B4783A}"/>
              </a:ext>
            </a:extLst>
          </p:cNvPr>
          <p:cNvCxnSpPr>
            <a:cxnSpLocks/>
            <a:stCxn id="5" idx="3"/>
            <a:endCxn id="27" idx="1"/>
          </p:cNvCxnSpPr>
          <p:nvPr/>
        </p:nvCxnSpPr>
        <p:spPr>
          <a:xfrm>
            <a:off x="1298827" y="2805347"/>
            <a:ext cx="580773" cy="3036231"/>
          </a:xfrm>
          <a:prstGeom prst="bentConnector3">
            <a:avLst>
              <a:gd name="adj1" fmla="val 50000"/>
            </a:avLst>
          </a:prstGeom>
          <a:ln>
            <a:tailEnd type="oval"/>
          </a:ln>
        </p:spPr>
        <p:style>
          <a:lnRef idx="1">
            <a:schemeClr val="accent1"/>
          </a:lnRef>
          <a:fillRef idx="0">
            <a:schemeClr val="accent1"/>
          </a:fillRef>
          <a:effectRef idx="0">
            <a:schemeClr val="accent1"/>
          </a:effectRef>
          <a:fontRef idx="minor">
            <a:schemeClr val="tx1"/>
          </a:fontRef>
        </p:style>
      </p:cxnSp>
      <p:cxnSp>
        <p:nvCxnSpPr>
          <p:cNvPr id="55" name="Connector: Elbow 54">
            <a:extLst>
              <a:ext uri="{FF2B5EF4-FFF2-40B4-BE49-F238E27FC236}">
                <a16:creationId xmlns:a16="http://schemas.microsoft.com/office/drawing/2014/main" id="{8E61DD7F-14CB-46BF-80F9-EB3B035000BD}"/>
              </a:ext>
            </a:extLst>
          </p:cNvPr>
          <p:cNvCxnSpPr>
            <a:cxnSpLocks/>
            <a:stCxn id="5" idx="3"/>
            <a:endCxn id="28" idx="1"/>
          </p:cNvCxnSpPr>
          <p:nvPr/>
        </p:nvCxnSpPr>
        <p:spPr>
          <a:xfrm>
            <a:off x="1298827" y="2805347"/>
            <a:ext cx="580773" cy="3504386"/>
          </a:xfrm>
          <a:prstGeom prst="bentConnector3">
            <a:avLst>
              <a:gd name="adj1" fmla="val 50000"/>
            </a:avLst>
          </a:prstGeom>
          <a:ln>
            <a:tailEnd type="oval"/>
          </a:ln>
        </p:spPr>
        <p:style>
          <a:lnRef idx="1">
            <a:schemeClr val="accent1"/>
          </a:lnRef>
          <a:fillRef idx="0">
            <a:schemeClr val="accent1"/>
          </a:fillRef>
          <a:effectRef idx="0">
            <a:schemeClr val="accent1"/>
          </a:effectRef>
          <a:fontRef idx="minor">
            <a:schemeClr val="tx1"/>
          </a:fontRef>
        </p:style>
      </p:cxnSp>
      <p:graphicFrame>
        <p:nvGraphicFramePr>
          <p:cNvPr id="421" name="Chart 420">
            <a:extLst>
              <a:ext uri="{FF2B5EF4-FFF2-40B4-BE49-F238E27FC236}">
                <a16:creationId xmlns:a16="http://schemas.microsoft.com/office/drawing/2014/main" id="{CA145B0A-41CF-4834-AF62-C62B3D3D20C2}"/>
              </a:ext>
            </a:extLst>
          </p:cNvPr>
          <p:cNvGraphicFramePr/>
          <p:nvPr>
            <p:custDataLst>
              <p:tags r:id="rId3"/>
            </p:custDataLst>
          </p:nvPr>
        </p:nvGraphicFramePr>
        <p:xfrm>
          <a:off x="4275138" y="3054350"/>
          <a:ext cx="5568950" cy="2752725"/>
        </p:xfrm>
        <a:graphic>
          <a:graphicData uri="http://schemas.openxmlformats.org/drawingml/2006/chart">
            <c:chart xmlns:c="http://schemas.openxmlformats.org/drawingml/2006/chart" xmlns:r="http://schemas.openxmlformats.org/officeDocument/2006/relationships" r:id="rId35"/>
          </a:graphicData>
        </a:graphic>
      </p:graphicFrame>
      <p:sp>
        <p:nvSpPr>
          <p:cNvPr id="294" name="Text Placeholder 2">
            <a:extLst>
              <a:ext uri="{FF2B5EF4-FFF2-40B4-BE49-F238E27FC236}">
                <a16:creationId xmlns:a16="http://schemas.microsoft.com/office/drawing/2014/main" id="{3B4C8E43-D078-4DD1-8594-E8BC7D82F90E}"/>
              </a:ext>
            </a:extLst>
          </p:cNvPr>
          <p:cNvSpPr>
            <a:spLocks noGrp="1"/>
          </p:cNvSpPr>
          <p:nvPr>
            <p:custDataLst>
              <p:tags r:id="rId4"/>
            </p:custDataLst>
          </p:nvPr>
        </p:nvSpPr>
        <p:spPr bwMode="gray">
          <a:xfrm>
            <a:off x="8051800" y="57832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A7401354-9657-43EE-9ACA-FF6B83E6D0CF}" type="datetime'''''''3''5'''''''''''''''''''''''''''''''''''''''''''''''''''">
              <a:rPr lang="en-US" altLang="en-US" sz="1400" smtClean="0"/>
              <a:pPr marL="0" indent="0" algn="ctr">
                <a:spcBef>
                  <a:spcPct val="0"/>
                </a:spcBef>
                <a:spcAft>
                  <a:spcPct val="0"/>
                </a:spcAft>
                <a:buNone/>
              </a:pPr>
              <a:t>35</a:t>
            </a:fld>
            <a:endParaRPr lang="en-US" sz="1400" dirty="0"/>
          </a:p>
        </p:txBody>
      </p:sp>
      <p:sp>
        <p:nvSpPr>
          <p:cNvPr id="251" name="Text Placeholder 2">
            <a:extLst>
              <a:ext uri="{FF2B5EF4-FFF2-40B4-BE49-F238E27FC236}">
                <a16:creationId xmlns:a16="http://schemas.microsoft.com/office/drawing/2014/main" id="{BB31A0C6-DC40-4842-82AF-F40931E6924C}"/>
              </a:ext>
            </a:extLst>
          </p:cNvPr>
          <p:cNvSpPr>
            <a:spLocks noGrp="1"/>
          </p:cNvSpPr>
          <p:nvPr>
            <p:custDataLst>
              <p:tags r:id="rId5"/>
            </p:custDataLst>
          </p:nvPr>
        </p:nvSpPr>
        <p:spPr bwMode="gray">
          <a:xfrm>
            <a:off x="5889625" y="57832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58B67ADD-FFC8-4907-8A72-68FCC5A7669D}" type="datetime'''1''''''''''5'''''''''''''''''''''''">
              <a:rPr lang="en-US" altLang="en-US" sz="1400" smtClean="0"/>
              <a:pPr marL="0" indent="0" algn="ctr">
                <a:spcBef>
                  <a:spcPct val="0"/>
                </a:spcBef>
                <a:spcAft>
                  <a:spcPct val="0"/>
                </a:spcAft>
                <a:buNone/>
              </a:pPr>
              <a:t>15</a:t>
            </a:fld>
            <a:endParaRPr lang="en-US" sz="1400" dirty="0"/>
          </a:p>
        </p:txBody>
      </p:sp>
      <p:sp>
        <p:nvSpPr>
          <p:cNvPr id="182" name="Text Placeholder 2">
            <a:extLst>
              <a:ext uri="{FF2B5EF4-FFF2-40B4-BE49-F238E27FC236}">
                <a16:creationId xmlns:a16="http://schemas.microsoft.com/office/drawing/2014/main" id="{5B5B7A21-0DDE-4458-8DFD-4D94B1C742D8}"/>
              </a:ext>
            </a:extLst>
          </p:cNvPr>
          <p:cNvSpPr>
            <a:spLocks noGrp="1"/>
          </p:cNvSpPr>
          <p:nvPr>
            <p:custDataLst>
              <p:tags r:id="rId6"/>
            </p:custDataLst>
          </p:nvPr>
        </p:nvSpPr>
        <p:spPr bwMode="gray">
          <a:xfrm>
            <a:off x="5349875" y="57832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DBE32D61-3CD9-49A5-B43C-CAB3D3FD8CDE}" type="datetime'''''''''''''''''''''1''''''0'''''">
              <a:rPr lang="en-US" altLang="en-US" sz="1400" smtClean="0"/>
              <a:pPr marL="0" indent="0" algn="ctr">
                <a:spcBef>
                  <a:spcPct val="0"/>
                </a:spcBef>
                <a:spcAft>
                  <a:spcPct val="0"/>
                </a:spcAft>
                <a:buNone/>
              </a:pPr>
              <a:t>10</a:t>
            </a:fld>
            <a:endParaRPr lang="en-US" sz="1400" dirty="0"/>
          </a:p>
        </p:txBody>
      </p:sp>
      <p:sp>
        <p:nvSpPr>
          <p:cNvPr id="221" name="Text Placeholder 2">
            <a:extLst>
              <a:ext uri="{FF2B5EF4-FFF2-40B4-BE49-F238E27FC236}">
                <a16:creationId xmlns:a16="http://schemas.microsoft.com/office/drawing/2014/main" id="{C86429B5-387C-4C31-A63E-FC2B28B4698F}"/>
              </a:ext>
            </a:extLst>
          </p:cNvPr>
          <p:cNvSpPr>
            <a:spLocks noGrp="1"/>
          </p:cNvSpPr>
          <p:nvPr>
            <p:custDataLst>
              <p:tags r:id="rId7"/>
            </p:custDataLst>
          </p:nvPr>
        </p:nvSpPr>
        <p:spPr bwMode="gray">
          <a:xfrm>
            <a:off x="6430963" y="57832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AD9270CD-E545-4000-9B49-061E09462123}" type="datetime'''''''''2''''''''''0'''''''''''''''''''''''''''''''">
              <a:rPr lang="en-US" altLang="en-US" sz="1400" smtClean="0"/>
              <a:pPr marL="0" indent="0" algn="ctr">
                <a:spcBef>
                  <a:spcPct val="0"/>
                </a:spcBef>
                <a:spcAft>
                  <a:spcPct val="0"/>
                </a:spcAft>
                <a:buNone/>
              </a:pPr>
              <a:t>20</a:t>
            </a:fld>
            <a:endParaRPr lang="en-US" sz="1400" dirty="0"/>
          </a:p>
        </p:txBody>
      </p:sp>
      <p:sp>
        <p:nvSpPr>
          <p:cNvPr id="60" name="Text Placeholder 2">
            <a:extLst>
              <a:ext uri="{FF2B5EF4-FFF2-40B4-BE49-F238E27FC236}">
                <a16:creationId xmlns:a16="http://schemas.microsoft.com/office/drawing/2014/main" id="{6EBD1972-BE77-4CB9-ACD6-2831FAC63D55}"/>
              </a:ext>
            </a:extLst>
          </p:cNvPr>
          <p:cNvSpPr>
            <a:spLocks noGrp="1"/>
          </p:cNvSpPr>
          <p:nvPr>
            <p:custDataLst>
              <p:tags r:id="rId8"/>
            </p:custDataLst>
          </p:nvPr>
        </p:nvSpPr>
        <p:spPr bwMode="gray">
          <a:xfrm>
            <a:off x="4313238" y="5783263"/>
            <a:ext cx="889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85E2EFC0-95CF-4A89-B86F-6E5F814DCC6A}" type="datetime'''''''''''''''''''''''''''''''''''''''''''''''''''''''''0'''''">
              <a:rPr lang="en-US" altLang="en-US" sz="1400" smtClean="0"/>
              <a:pPr/>
              <a:t>0</a:t>
            </a:fld>
            <a:endParaRPr lang="en-US" sz="1400" dirty="0"/>
          </a:p>
        </p:txBody>
      </p:sp>
      <p:sp>
        <p:nvSpPr>
          <p:cNvPr id="305" name="Text Placeholder 2">
            <a:extLst>
              <a:ext uri="{FF2B5EF4-FFF2-40B4-BE49-F238E27FC236}">
                <a16:creationId xmlns:a16="http://schemas.microsoft.com/office/drawing/2014/main" id="{B2EE48BC-563A-4B24-9D8C-746F42D55AAD}"/>
              </a:ext>
            </a:extLst>
          </p:cNvPr>
          <p:cNvSpPr>
            <a:spLocks noGrp="1"/>
          </p:cNvSpPr>
          <p:nvPr>
            <p:custDataLst>
              <p:tags r:id="rId9"/>
            </p:custDataLst>
          </p:nvPr>
        </p:nvSpPr>
        <p:spPr bwMode="gray">
          <a:xfrm>
            <a:off x="8591550" y="57832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781B0F0C-0403-4527-8EA5-393672AF4F9C}" type="datetime'4''''''''''''''''''''''''''''''''''''''''''''''0'">
              <a:rPr lang="en-US" altLang="en-US" sz="1400" smtClean="0"/>
              <a:pPr marL="0" indent="0" algn="ctr">
                <a:spcBef>
                  <a:spcPct val="0"/>
                </a:spcBef>
                <a:spcAft>
                  <a:spcPct val="0"/>
                </a:spcAft>
                <a:buNone/>
              </a:pPr>
              <a:t>40</a:t>
            </a:fld>
            <a:endParaRPr lang="en-US" sz="1400" dirty="0"/>
          </a:p>
        </p:txBody>
      </p:sp>
      <p:sp>
        <p:nvSpPr>
          <p:cNvPr id="250" name="Text Placeholder 2">
            <a:extLst>
              <a:ext uri="{FF2B5EF4-FFF2-40B4-BE49-F238E27FC236}">
                <a16:creationId xmlns:a16="http://schemas.microsoft.com/office/drawing/2014/main" id="{192FEC8F-F1D8-4BFC-B5B9-23867CDBE116}"/>
              </a:ext>
            </a:extLst>
          </p:cNvPr>
          <p:cNvSpPr>
            <a:spLocks noGrp="1"/>
          </p:cNvSpPr>
          <p:nvPr>
            <p:custDataLst>
              <p:tags r:id="rId10"/>
            </p:custDataLst>
          </p:nvPr>
        </p:nvSpPr>
        <p:spPr bwMode="gray">
          <a:xfrm>
            <a:off x="4852988" y="5783263"/>
            <a:ext cx="889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E6375E08-364F-42A0-8D60-D700AC29CF17}" type="datetime'''''''''''''''''''''''''''''''''5'''''''''''">
              <a:rPr lang="en-US" altLang="en-US" sz="1400" smtClean="0"/>
              <a:pPr marL="0" indent="0" algn="ctr">
                <a:spcBef>
                  <a:spcPct val="0"/>
                </a:spcBef>
                <a:spcAft>
                  <a:spcPct val="0"/>
                </a:spcAft>
                <a:buNone/>
              </a:pPr>
              <a:t>5</a:t>
            </a:fld>
            <a:endParaRPr lang="en-US" sz="1400" dirty="0"/>
          </a:p>
        </p:txBody>
      </p:sp>
      <p:sp>
        <p:nvSpPr>
          <p:cNvPr id="257" name="Text Placeholder 2">
            <a:extLst>
              <a:ext uri="{FF2B5EF4-FFF2-40B4-BE49-F238E27FC236}">
                <a16:creationId xmlns:a16="http://schemas.microsoft.com/office/drawing/2014/main" id="{77B15D03-A556-4F43-A190-3CAE32781915}"/>
              </a:ext>
            </a:extLst>
          </p:cNvPr>
          <p:cNvSpPr>
            <a:spLocks noGrp="1"/>
          </p:cNvSpPr>
          <p:nvPr>
            <p:custDataLst>
              <p:tags r:id="rId11"/>
            </p:custDataLst>
          </p:nvPr>
        </p:nvSpPr>
        <p:spPr bwMode="gray">
          <a:xfrm>
            <a:off x="7510463" y="57832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EB41B1AD-373E-4D54-978E-8F60C065B5CC}" type="datetime'''''''''''''''''''''''3''''''''''''0'''''''''''''''''''''''''">
              <a:rPr lang="en-US" altLang="en-US" sz="1400" smtClean="0"/>
              <a:pPr marL="0" indent="0" algn="ctr">
                <a:spcBef>
                  <a:spcPct val="0"/>
                </a:spcBef>
                <a:spcAft>
                  <a:spcPct val="0"/>
                </a:spcAft>
                <a:buNone/>
              </a:pPr>
              <a:t>30</a:t>
            </a:fld>
            <a:endParaRPr lang="en-US" sz="1400" dirty="0"/>
          </a:p>
        </p:txBody>
      </p:sp>
      <p:sp>
        <p:nvSpPr>
          <p:cNvPr id="252" name="Text Placeholder 2">
            <a:extLst>
              <a:ext uri="{FF2B5EF4-FFF2-40B4-BE49-F238E27FC236}">
                <a16:creationId xmlns:a16="http://schemas.microsoft.com/office/drawing/2014/main" id="{BF21FFC9-94C5-47AF-B59E-044D36EF6C92}"/>
              </a:ext>
            </a:extLst>
          </p:cNvPr>
          <p:cNvSpPr>
            <a:spLocks noGrp="1"/>
          </p:cNvSpPr>
          <p:nvPr>
            <p:custDataLst>
              <p:tags r:id="rId12"/>
            </p:custDataLst>
          </p:nvPr>
        </p:nvSpPr>
        <p:spPr bwMode="gray">
          <a:xfrm>
            <a:off x="6970713" y="57832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7F00DB47-EDF6-4340-A9D9-0263D82AD363}" type="datetime'''''''''''2''''''''''''''''''5'''''''''''''''">
              <a:rPr lang="en-US" altLang="en-US" sz="1400" smtClean="0"/>
              <a:pPr marL="0" indent="0" algn="ctr">
                <a:spcBef>
                  <a:spcPct val="0"/>
                </a:spcBef>
                <a:spcAft>
                  <a:spcPct val="0"/>
                </a:spcAft>
                <a:buNone/>
              </a:pPr>
              <a:t>25</a:t>
            </a:fld>
            <a:endParaRPr lang="en-US" sz="1400" dirty="0"/>
          </a:p>
        </p:txBody>
      </p:sp>
      <p:sp>
        <p:nvSpPr>
          <p:cNvPr id="320" name="Text Placeholder 2">
            <a:extLst>
              <a:ext uri="{FF2B5EF4-FFF2-40B4-BE49-F238E27FC236}">
                <a16:creationId xmlns:a16="http://schemas.microsoft.com/office/drawing/2014/main" id="{9B898CA7-32EF-4920-B1B2-FCCCD3199554}"/>
              </a:ext>
            </a:extLst>
          </p:cNvPr>
          <p:cNvSpPr>
            <a:spLocks noGrp="1"/>
          </p:cNvSpPr>
          <p:nvPr>
            <p:custDataLst>
              <p:tags r:id="rId13"/>
            </p:custDataLst>
          </p:nvPr>
        </p:nvSpPr>
        <p:spPr bwMode="gray">
          <a:xfrm>
            <a:off x="9132888" y="57832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FB824596-A37A-4F40-95DA-61382DF0526A}" type="datetime'''''''''''''''''''''''4''''''5'">
              <a:rPr lang="en-US" altLang="en-US" sz="1400" smtClean="0"/>
              <a:pPr marL="0" indent="0" algn="ctr">
                <a:spcBef>
                  <a:spcPct val="0"/>
                </a:spcBef>
                <a:spcAft>
                  <a:spcPct val="0"/>
                </a:spcAft>
                <a:buNone/>
              </a:pPr>
              <a:t>45</a:t>
            </a:fld>
            <a:endParaRPr lang="en-US" sz="1400" dirty="0"/>
          </a:p>
        </p:txBody>
      </p:sp>
      <p:sp>
        <p:nvSpPr>
          <p:cNvPr id="331" name="Text Placeholder 2">
            <a:extLst>
              <a:ext uri="{FF2B5EF4-FFF2-40B4-BE49-F238E27FC236}">
                <a16:creationId xmlns:a16="http://schemas.microsoft.com/office/drawing/2014/main" id="{1B830DB6-D5EE-4BBD-BA48-A780013AA176}"/>
              </a:ext>
            </a:extLst>
          </p:cNvPr>
          <p:cNvSpPr>
            <a:spLocks noGrp="1"/>
          </p:cNvSpPr>
          <p:nvPr>
            <p:custDataLst>
              <p:tags r:id="rId14"/>
            </p:custDataLst>
          </p:nvPr>
        </p:nvSpPr>
        <p:spPr bwMode="gray">
          <a:xfrm>
            <a:off x="9672638" y="57832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ctr">
              <a:spcBef>
                <a:spcPct val="0"/>
              </a:spcBef>
              <a:spcAft>
                <a:spcPct val="0"/>
              </a:spcAft>
              <a:buNone/>
            </a:pPr>
            <a:fld id="{0BEDBC9F-9543-4D35-B409-7D63198A6F6C}" type="datetime'''''''''''''''''''''5''''''''''''''0'''">
              <a:rPr lang="en-US" altLang="en-US" sz="1400" smtClean="0"/>
              <a:pPr marL="0" indent="0" algn="ctr">
                <a:spcBef>
                  <a:spcPct val="0"/>
                </a:spcBef>
                <a:spcAft>
                  <a:spcPct val="0"/>
                </a:spcAft>
                <a:buNone/>
              </a:pPr>
              <a:t>50</a:t>
            </a:fld>
            <a:endParaRPr lang="en-US" sz="1400" dirty="0"/>
          </a:p>
        </p:txBody>
      </p:sp>
      <p:sp>
        <p:nvSpPr>
          <p:cNvPr id="348" name="Text Placeholder 2">
            <a:extLst>
              <a:ext uri="{FF2B5EF4-FFF2-40B4-BE49-F238E27FC236}">
                <a16:creationId xmlns:a16="http://schemas.microsoft.com/office/drawing/2014/main" id="{7102C351-AFAD-4E1F-8725-1FDB287BCEDB}"/>
              </a:ext>
            </a:extLst>
          </p:cNvPr>
          <p:cNvSpPr>
            <a:spLocks noGrp="1"/>
          </p:cNvSpPr>
          <p:nvPr>
            <p:custDataLst>
              <p:tags r:id="rId15"/>
            </p:custDataLst>
          </p:nvPr>
        </p:nvSpPr>
        <p:spPr bwMode="gray">
          <a:xfrm>
            <a:off x="3973513" y="3030538"/>
            <a:ext cx="2667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020335A6-B6CE-48AE-AAFE-0052314D6E06}" type="datetime'''''''''10''''''''''''''''''0'''''''''''''''''''">
              <a:rPr lang="en-US" altLang="en-US" sz="1400" smtClean="0"/>
              <a:pPr marL="0" indent="0" algn="r">
                <a:spcBef>
                  <a:spcPct val="0"/>
                </a:spcBef>
                <a:spcAft>
                  <a:spcPct val="0"/>
                </a:spcAft>
                <a:buNone/>
              </a:pPr>
              <a:t>100</a:t>
            </a:fld>
            <a:endParaRPr lang="en-US" sz="1400" dirty="0"/>
          </a:p>
        </p:txBody>
      </p:sp>
      <p:sp>
        <p:nvSpPr>
          <p:cNvPr id="68" name="Text Placeholder 2">
            <a:extLst>
              <a:ext uri="{FF2B5EF4-FFF2-40B4-BE49-F238E27FC236}">
                <a16:creationId xmlns:a16="http://schemas.microsoft.com/office/drawing/2014/main" id="{875BA5DB-23CF-480E-B3D7-C63DF600A0D1}"/>
              </a:ext>
            </a:extLst>
          </p:cNvPr>
          <p:cNvSpPr>
            <a:spLocks noGrp="1"/>
          </p:cNvSpPr>
          <p:nvPr>
            <p:custDataLst>
              <p:tags r:id="rId16"/>
            </p:custDataLst>
          </p:nvPr>
        </p:nvSpPr>
        <p:spPr bwMode="gray">
          <a:xfrm>
            <a:off x="4151313" y="5618163"/>
            <a:ext cx="889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EDA23B17-D587-4DCB-AC15-1BDDE3C938E0}" type="datetime'''''''''''''''''''''''''''''''''''''''''0'''''''''''''''''">
              <a:rPr lang="en-US" altLang="en-US" sz="1400" smtClean="0"/>
              <a:pPr/>
              <a:t>0</a:t>
            </a:fld>
            <a:endParaRPr lang="en-US" sz="1400" dirty="0"/>
          </a:p>
        </p:txBody>
      </p:sp>
      <p:sp>
        <p:nvSpPr>
          <p:cNvPr id="174" name="Text Placeholder 2">
            <a:extLst>
              <a:ext uri="{FF2B5EF4-FFF2-40B4-BE49-F238E27FC236}">
                <a16:creationId xmlns:a16="http://schemas.microsoft.com/office/drawing/2014/main" id="{1F6E20E1-9507-49EE-92A4-63E2C1D43134}"/>
              </a:ext>
            </a:extLst>
          </p:cNvPr>
          <p:cNvSpPr>
            <a:spLocks noGrp="1"/>
          </p:cNvSpPr>
          <p:nvPr>
            <p:custDataLst>
              <p:tags r:id="rId17"/>
            </p:custDataLst>
          </p:nvPr>
        </p:nvSpPr>
        <p:spPr bwMode="gray">
          <a:xfrm>
            <a:off x="4062413" y="5359400"/>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1279B85C-F5CB-4EDC-8168-427D355CC2B4}" type="datetime'''''''''''''''''''''1''''''''''0'''''''''''''''''''''''''">
              <a:rPr lang="en-US" altLang="en-US" sz="1400" smtClean="0"/>
              <a:pPr marL="0" indent="0" algn="r">
                <a:spcBef>
                  <a:spcPct val="0"/>
                </a:spcBef>
                <a:spcAft>
                  <a:spcPct val="0"/>
                </a:spcAft>
                <a:buNone/>
              </a:pPr>
              <a:t>10</a:t>
            </a:fld>
            <a:endParaRPr lang="en-US" sz="1400" dirty="0"/>
          </a:p>
        </p:txBody>
      </p:sp>
      <p:sp>
        <p:nvSpPr>
          <p:cNvPr id="192" name="Text Placeholder 2">
            <a:extLst>
              <a:ext uri="{FF2B5EF4-FFF2-40B4-BE49-F238E27FC236}">
                <a16:creationId xmlns:a16="http://schemas.microsoft.com/office/drawing/2014/main" id="{FB74E5D8-55DC-4DBC-B5E7-8ED46296A354}"/>
              </a:ext>
            </a:extLst>
          </p:cNvPr>
          <p:cNvSpPr>
            <a:spLocks noGrp="1"/>
          </p:cNvSpPr>
          <p:nvPr>
            <p:custDataLst>
              <p:tags r:id="rId18"/>
            </p:custDataLst>
          </p:nvPr>
        </p:nvSpPr>
        <p:spPr bwMode="gray">
          <a:xfrm>
            <a:off x="4062413" y="4841875"/>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442B8DE2-0F60-4932-BFB5-213C13C5E626}" type="datetime'''''''''''''''''''''''''30'''''''''''''''''''">
              <a:rPr lang="en-US" altLang="en-US" sz="1400" smtClean="0"/>
              <a:pPr marL="0" indent="0" algn="r">
                <a:spcBef>
                  <a:spcPct val="0"/>
                </a:spcBef>
                <a:spcAft>
                  <a:spcPct val="0"/>
                </a:spcAft>
                <a:buNone/>
              </a:pPr>
              <a:t>30</a:t>
            </a:fld>
            <a:endParaRPr lang="en-US" sz="1400" dirty="0"/>
          </a:p>
        </p:txBody>
      </p:sp>
      <p:sp>
        <p:nvSpPr>
          <p:cNvPr id="162" name="Text Placeholder 2">
            <a:extLst>
              <a:ext uri="{FF2B5EF4-FFF2-40B4-BE49-F238E27FC236}">
                <a16:creationId xmlns:a16="http://schemas.microsoft.com/office/drawing/2014/main" id="{8F985D1B-4BC3-45E6-A017-28E6CE955C0C}"/>
              </a:ext>
            </a:extLst>
          </p:cNvPr>
          <p:cNvSpPr>
            <a:spLocks noGrp="1"/>
          </p:cNvSpPr>
          <p:nvPr>
            <p:custDataLst>
              <p:tags r:id="rId19"/>
            </p:custDataLst>
          </p:nvPr>
        </p:nvSpPr>
        <p:spPr bwMode="gray">
          <a:xfrm>
            <a:off x="4062413" y="5100638"/>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5FB6D33B-0223-43BD-BEA3-8EC5C6EE73B5}" type="datetime'''''''''''''''''''''''''''''''''''''''''''2''''''''0'''''">
              <a:rPr lang="en-US" altLang="en-US" sz="1400" smtClean="0"/>
              <a:pPr marL="0" indent="0" algn="r">
                <a:spcBef>
                  <a:spcPct val="0"/>
                </a:spcBef>
                <a:spcAft>
                  <a:spcPct val="0"/>
                </a:spcAft>
                <a:buNone/>
              </a:pPr>
              <a:t>20</a:t>
            </a:fld>
            <a:endParaRPr lang="en-US" sz="1400" dirty="0"/>
          </a:p>
        </p:txBody>
      </p:sp>
      <p:sp>
        <p:nvSpPr>
          <p:cNvPr id="194" name="Text Placeholder 2">
            <a:extLst>
              <a:ext uri="{FF2B5EF4-FFF2-40B4-BE49-F238E27FC236}">
                <a16:creationId xmlns:a16="http://schemas.microsoft.com/office/drawing/2014/main" id="{7DE12A81-3A66-473F-B9ED-D828EBC36AA8}"/>
              </a:ext>
            </a:extLst>
          </p:cNvPr>
          <p:cNvSpPr>
            <a:spLocks noGrp="1"/>
          </p:cNvSpPr>
          <p:nvPr>
            <p:custDataLst>
              <p:tags r:id="rId20"/>
            </p:custDataLst>
          </p:nvPr>
        </p:nvSpPr>
        <p:spPr bwMode="gray">
          <a:xfrm>
            <a:off x="4062413" y="458311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F665CF36-0A6B-45A1-8288-AF5DD41BAC80}" type="datetime'''''''''''''4''''''''''0'''">
              <a:rPr lang="en-US" altLang="en-US" sz="1400" smtClean="0"/>
              <a:pPr marL="0" indent="0" algn="r">
                <a:spcBef>
                  <a:spcPct val="0"/>
                </a:spcBef>
                <a:spcAft>
                  <a:spcPct val="0"/>
                </a:spcAft>
                <a:buNone/>
              </a:pPr>
              <a:t>40</a:t>
            </a:fld>
            <a:endParaRPr lang="en-US" sz="1400" dirty="0"/>
          </a:p>
        </p:txBody>
      </p:sp>
      <p:sp>
        <p:nvSpPr>
          <p:cNvPr id="199" name="Text Placeholder 2">
            <a:extLst>
              <a:ext uri="{FF2B5EF4-FFF2-40B4-BE49-F238E27FC236}">
                <a16:creationId xmlns:a16="http://schemas.microsoft.com/office/drawing/2014/main" id="{CED4B658-81E0-4B68-A19C-B3E8A771D756}"/>
              </a:ext>
            </a:extLst>
          </p:cNvPr>
          <p:cNvSpPr>
            <a:spLocks noGrp="1"/>
          </p:cNvSpPr>
          <p:nvPr>
            <p:custDataLst>
              <p:tags r:id="rId21"/>
            </p:custDataLst>
          </p:nvPr>
        </p:nvSpPr>
        <p:spPr bwMode="gray">
          <a:xfrm>
            <a:off x="4062413" y="4324350"/>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3A6688D1-9344-4A57-B37D-7136B979E351}" type="datetime'''''''5''''''''''''''''''''''''''''''0'''''''''''''''''''''''">
              <a:rPr lang="en-US" altLang="en-US" sz="1400" smtClean="0"/>
              <a:pPr marL="0" indent="0" algn="r">
                <a:spcBef>
                  <a:spcPct val="0"/>
                </a:spcBef>
                <a:spcAft>
                  <a:spcPct val="0"/>
                </a:spcAft>
                <a:buNone/>
              </a:pPr>
              <a:t>50</a:t>
            </a:fld>
            <a:endParaRPr lang="en-US" sz="1400" dirty="0"/>
          </a:p>
        </p:txBody>
      </p:sp>
      <p:sp>
        <p:nvSpPr>
          <p:cNvPr id="200" name="Text Placeholder 2">
            <a:extLst>
              <a:ext uri="{FF2B5EF4-FFF2-40B4-BE49-F238E27FC236}">
                <a16:creationId xmlns:a16="http://schemas.microsoft.com/office/drawing/2014/main" id="{471E524A-5170-4809-8330-49F9F2F25485}"/>
              </a:ext>
            </a:extLst>
          </p:cNvPr>
          <p:cNvSpPr>
            <a:spLocks noGrp="1"/>
          </p:cNvSpPr>
          <p:nvPr>
            <p:custDataLst>
              <p:tags r:id="rId22"/>
            </p:custDataLst>
          </p:nvPr>
        </p:nvSpPr>
        <p:spPr bwMode="gray">
          <a:xfrm>
            <a:off x="4062413" y="4065588"/>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70D19B35-74DF-4728-9DA1-E3BB2F096A91}" type="datetime'''''''''''''''''''''''''''''''''''''''''''''''''''6''''''0'">
              <a:rPr lang="en-US" altLang="en-US" sz="1400" smtClean="0"/>
              <a:pPr marL="0" indent="0" algn="r">
                <a:spcBef>
                  <a:spcPct val="0"/>
                </a:spcBef>
                <a:spcAft>
                  <a:spcPct val="0"/>
                </a:spcAft>
                <a:buNone/>
              </a:pPr>
              <a:t>60</a:t>
            </a:fld>
            <a:endParaRPr lang="en-US" sz="1400" dirty="0"/>
          </a:p>
        </p:txBody>
      </p:sp>
      <p:sp>
        <p:nvSpPr>
          <p:cNvPr id="201" name="Text Placeholder 2">
            <a:extLst>
              <a:ext uri="{FF2B5EF4-FFF2-40B4-BE49-F238E27FC236}">
                <a16:creationId xmlns:a16="http://schemas.microsoft.com/office/drawing/2014/main" id="{34853433-E98E-4F48-BED7-97C9826FA259}"/>
              </a:ext>
            </a:extLst>
          </p:cNvPr>
          <p:cNvSpPr>
            <a:spLocks noGrp="1"/>
          </p:cNvSpPr>
          <p:nvPr>
            <p:custDataLst>
              <p:tags r:id="rId23"/>
            </p:custDataLst>
          </p:nvPr>
        </p:nvSpPr>
        <p:spPr bwMode="gray">
          <a:xfrm>
            <a:off x="4062413" y="3806825"/>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754368FC-CF27-4EF4-AD73-6689DA4981E1}" type="datetime'7''''''''''''''''''0'''''''''''">
              <a:rPr lang="en-US" altLang="en-US" sz="1400" smtClean="0"/>
              <a:pPr marL="0" indent="0" algn="r">
                <a:spcBef>
                  <a:spcPct val="0"/>
                </a:spcBef>
                <a:spcAft>
                  <a:spcPct val="0"/>
                </a:spcAft>
                <a:buNone/>
              </a:pPr>
              <a:t>70</a:t>
            </a:fld>
            <a:endParaRPr lang="en-US" sz="1400" dirty="0"/>
          </a:p>
        </p:txBody>
      </p:sp>
      <p:sp>
        <p:nvSpPr>
          <p:cNvPr id="204" name="Text Placeholder 2">
            <a:extLst>
              <a:ext uri="{FF2B5EF4-FFF2-40B4-BE49-F238E27FC236}">
                <a16:creationId xmlns:a16="http://schemas.microsoft.com/office/drawing/2014/main" id="{2F7BAFE8-DDAC-4927-8FAB-1DF43F6A5E7D}"/>
              </a:ext>
            </a:extLst>
          </p:cNvPr>
          <p:cNvSpPr>
            <a:spLocks noGrp="1"/>
          </p:cNvSpPr>
          <p:nvPr>
            <p:custDataLst>
              <p:tags r:id="rId24"/>
            </p:custDataLst>
          </p:nvPr>
        </p:nvSpPr>
        <p:spPr bwMode="gray">
          <a:xfrm>
            <a:off x="4062413" y="3548063"/>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CFAE1600-A1C3-46F9-B4D0-5616A39E2CA1}" type="datetime'''''''''''''''''''80'''''''''''''''''''''''''''''''">
              <a:rPr lang="en-US" altLang="en-US" sz="1400" smtClean="0"/>
              <a:pPr marL="0" indent="0" algn="r">
                <a:spcBef>
                  <a:spcPct val="0"/>
                </a:spcBef>
                <a:spcAft>
                  <a:spcPct val="0"/>
                </a:spcAft>
                <a:buNone/>
              </a:pPr>
              <a:t>80</a:t>
            </a:fld>
            <a:endParaRPr lang="en-US" sz="1400" dirty="0"/>
          </a:p>
        </p:txBody>
      </p:sp>
      <p:sp>
        <p:nvSpPr>
          <p:cNvPr id="208" name="Text Placeholder 2">
            <a:extLst>
              <a:ext uri="{FF2B5EF4-FFF2-40B4-BE49-F238E27FC236}">
                <a16:creationId xmlns:a16="http://schemas.microsoft.com/office/drawing/2014/main" id="{C31E49C6-7563-467C-9CD4-1CA953C8CE28}"/>
              </a:ext>
            </a:extLst>
          </p:cNvPr>
          <p:cNvSpPr>
            <a:spLocks noGrp="1"/>
          </p:cNvSpPr>
          <p:nvPr>
            <p:custDataLst>
              <p:tags r:id="rId25"/>
            </p:custDataLst>
          </p:nvPr>
        </p:nvSpPr>
        <p:spPr bwMode="gray">
          <a:xfrm>
            <a:off x="4062413" y="3289300"/>
            <a:ext cx="177800"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ctr"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fld id="{B5632375-2356-4743-A597-D19D6DCC00D9}" type="datetime'''''9''''0'''''''''''''''''''''''''''''''''''''''''''''''''">
              <a:rPr lang="en-US" altLang="en-US" sz="1400" smtClean="0"/>
              <a:pPr marL="0" indent="0" algn="r">
                <a:spcBef>
                  <a:spcPct val="0"/>
                </a:spcBef>
                <a:spcAft>
                  <a:spcPct val="0"/>
                </a:spcAft>
                <a:buNone/>
              </a:pPr>
              <a:t>90</a:t>
            </a:fld>
            <a:endParaRPr lang="en-US" sz="1400" dirty="0"/>
          </a:p>
        </p:txBody>
      </p:sp>
      <p:sp>
        <p:nvSpPr>
          <p:cNvPr id="59" name="Text Placeholder 2">
            <a:extLst>
              <a:ext uri="{FF2B5EF4-FFF2-40B4-BE49-F238E27FC236}">
                <a16:creationId xmlns:a16="http://schemas.microsoft.com/office/drawing/2014/main" id="{8FA39893-A172-4D6D-B855-6B5EA8B48758}"/>
              </a:ext>
            </a:extLst>
          </p:cNvPr>
          <p:cNvSpPr>
            <a:spLocks noGrp="1"/>
          </p:cNvSpPr>
          <p:nvPr>
            <p:custDataLst>
              <p:tags r:id="rId26"/>
            </p:custDataLst>
          </p:nvPr>
        </p:nvSpPr>
        <p:spPr bwMode="auto">
          <a:xfrm>
            <a:off x="9255125" y="6138863"/>
            <a:ext cx="595313"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t"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lgn="r">
              <a:spcBef>
                <a:spcPct val="0"/>
              </a:spcBef>
              <a:spcAft>
                <a:spcPct val="0"/>
              </a:spcAft>
              <a:buNone/>
            </a:pPr>
            <a:r>
              <a:rPr lang="es-ES" sz="1400" dirty="0"/>
              <a:t>Compra</a:t>
            </a:r>
            <a:endParaRPr lang="en-US" sz="1400" dirty="0"/>
          </a:p>
        </p:txBody>
      </p:sp>
      <p:sp>
        <p:nvSpPr>
          <p:cNvPr id="67" name="Text Placeholder 2">
            <a:extLst>
              <a:ext uri="{FF2B5EF4-FFF2-40B4-BE49-F238E27FC236}">
                <a16:creationId xmlns:a16="http://schemas.microsoft.com/office/drawing/2014/main" id="{17C3DD86-2CAD-4089-A5BA-69F9DD14716F}"/>
              </a:ext>
            </a:extLst>
          </p:cNvPr>
          <p:cNvSpPr>
            <a:spLocks noGrp="1"/>
          </p:cNvSpPr>
          <p:nvPr>
            <p:custDataLst>
              <p:tags r:id="rId27"/>
            </p:custDataLst>
          </p:nvPr>
        </p:nvSpPr>
        <p:spPr bwMode="auto">
          <a:xfrm>
            <a:off x="3973513" y="2674938"/>
            <a:ext cx="592138" cy="212725"/>
          </a:xfrm>
          <a:prstGeom prst="rect">
            <a:avLst/>
          </a:prstGeom>
          <a:noFill/>
          <a:ln>
            <a:noFill/>
          </a:ln>
          <a:effectLst/>
          <a:extLst>
            <a:ext uri="{909E8E84-426E-40DD-AFC4-6F175D3DCCD1}">
              <a14:hiddenFill xmlns:a14="http://schemas.microsoft.com/office/drawing/2010/main">
                <a:solidFill>
                  <a:scrgbClr r="0" g="0" b="0"/>
                </a:solidFill>
              </a14:hiddenFill>
            </a:ext>
          </a:extLst>
        </p:spPr>
        <p:txBody>
          <a:bodyPr vert="horz" wrap="none" lIns="0" tIns="0" rIns="0" bIns="0" numCol="1" spcCol="0" rtlCol="0" anchor="b" anchorCtr="0">
            <a:no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spcBef>
                <a:spcPct val="0"/>
              </a:spcBef>
              <a:spcAft>
                <a:spcPct val="0"/>
              </a:spcAft>
              <a:buNone/>
            </a:pPr>
            <a:r>
              <a:rPr lang="en-US" altLang="en-US" sz="1400" dirty="0"/>
              <a:t>Q score</a:t>
            </a:r>
            <a:endParaRPr lang="en-US" sz="1400" dirty="0"/>
          </a:p>
        </p:txBody>
      </p:sp>
      <p:sp>
        <p:nvSpPr>
          <p:cNvPr id="416" name="TextBox 415">
            <a:extLst>
              <a:ext uri="{FF2B5EF4-FFF2-40B4-BE49-F238E27FC236}">
                <a16:creationId xmlns:a16="http://schemas.microsoft.com/office/drawing/2014/main" id="{171EB241-C7D4-464B-80A1-D28662E5663D}"/>
              </a:ext>
            </a:extLst>
          </p:cNvPr>
          <p:cNvSpPr txBox="1"/>
          <p:nvPr/>
        </p:nvSpPr>
        <p:spPr>
          <a:xfrm>
            <a:off x="9164638" y="2326111"/>
            <a:ext cx="1220788" cy="169277"/>
          </a:xfrm>
          <a:prstGeom prst="rect">
            <a:avLst/>
          </a:prstGeom>
          <a:noFill/>
        </p:spPr>
        <p:txBody>
          <a:bodyPr vert="horz" wrap="square" lIns="0" tIns="0" rIns="0" bIns="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r">
              <a:buNone/>
            </a:pPr>
            <a:r>
              <a:rPr lang="es-ES" sz="1100" b="1" dirty="0"/>
              <a:t>Inventario = …</a:t>
            </a:r>
            <a:endParaRPr lang="en-MX" sz="1100" b="1" dirty="0"/>
          </a:p>
        </p:txBody>
      </p:sp>
      <p:sp>
        <p:nvSpPr>
          <p:cNvPr id="417" name="TextBox 416">
            <a:extLst>
              <a:ext uri="{FF2B5EF4-FFF2-40B4-BE49-F238E27FC236}">
                <a16:creationId xmlns:a16="http://schemas.microsoft.com/office/drawing/2014/main" id="{1A914B8C-C082-47F1-86A7-3F4817830A34}"/>
              </a:ext>
            </a:extLst>
          </p:cNvPr>
          <p:cNvSpPr txBox="1"/>
          <p:nvPr/>
        </p:nvSpPr>
        <p:spPr>
          <a:xfrm>
            <a:off x="9317038" y="2176760"/>
            <a:ext cx="1220788" cy="169277"/>
          </a:xfrm>
          <a:prstGeom prst="rect">
            <a:avLst/>
          </a:prstGeom>
          <a:noFill/>
        </p:spPr>
        <p:txBody>
          <a:bodyPr vert="horz" wrap="square" lIns="0" tIns="0" rIns="0" bIns="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r">
              <a:buNone/>
            </a:pPr>
            <a:r>
              <a:rPr lang="es-ES" sz="1100" b="1" dirty="0"/>
              <a:t>Inventario = n</a:t>
            </a:r>
            <a:endParaRPr lang="en-MX" sz="1100" b="1" dirty="0"/>
          </a:p>
        </p:txBody>
      </p:sp>
    </p:spTree>
    <p:extLst>
      <p:ext uri="{BB962C8B-B14F-4D97-AF65-F5344CB8AC3E}">
        <p14:creationId xmlns:p14="http://schemas.microsoft.com/office/powerpoint/2010/main" val="15110830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A9F3E-7FDE-AA4A-9C74-C387A21B5632}"/>
              </a:ext>
            </a:extLst>
          </p:cNvPr>
          <p:cNvSpPr>
            <a:spLocks noGrp="1"/>
          </p:cNvSpPr>
          <p:nvPr>
            <p:ph type="title"/>
          </p:nvPr>
        </p:nvSpPr>
        <p:spPr/>
        <p:txBody>
          <a:bodyPr/>
          <a:lstStyle/>
          <a:p>
            <a:r>
              <a:rPr lang="es-ES" dirty="0"/>
              <a:t>Ejemplos de aprendizaje reforzado</a:t>
            </a:r>
            <a:endParaRPr lang="en-MX" dirty="0"/>
          </a:p>
        </p:txBody>
      </p:sp>
      <p:pic>
        <p:nvPicPr>
          <p:cNvPr id="4" name="Online Media 3" descr="MarI/O - Machine Learning for Video Games">
            <a:hlinkClick r:id="" action="ppaction://media"/>
            <a:extLst>
              <a:ext uri="{FF2B5EF4-FFF2-40B4-BE49-F238E27FC236}">
                <a16:creationId xmlns:a16="http://schemas.microsoft.com/office/drawing/2014/main" id="{DD70B5F1-D281-8D48-B38A-25B216DDF7D6}"/>
              </a:ext>
            </a:extLst>
          </p:cNvPr>
          <p:cNvPicPr>
            <a:picLocks noRot="1"/>
          </p:cNvPicPr>
          <p:nvPr>
            <a:videoFile r:link="rId1"/>
          </p:nvPr>
        </p:nvPicPr>
        <p:blipFill>
          <a:blip r:embed="rId4"/>
          <a:stretch>
            <a:fillRect/>
          </a:stretch>
        </p:blipFill>
        <p:spPr>
          <a:xfrm>
            <a:off x="456185" y="2445523"/>
            <a:ext cx="5583936" cy="3154923"/>
          </a:xfrm>
          <a:prstGeom prst="rect">
            <a:avLst/>
          </a:prstGeom>
        </p:spPr>
      </p:pic>
      <p:pic>
        <p:nvPicPr>
          <p:cNvPr id="5" name="Online Media 4" descr="A.I.  teaches itself to drive in Trackmania">
            <a:hlinkClick r:id="" action="ppaction://media"/>
            <a:extLst>
              <a:ext uri="{FF2B5EF4-FFF2-40B4-BE49-F238E27FC236}">
                <a16:creationId xmlns:a16="http://schemas.microsoft.com/office/drawing/2014/main" id="{080F416F-4F2C-2841-8655-D74C0A8ED914}"/>
              </a:ext>
            </a:extLst>
          </p:cNvPr>
          <p:cNvPicPr>
            <a:picLocks noRot="1"/>
          </p:cNvPicPr>
          <p:nvPr>
            <a:videoFile r:link="rId2"/>
          </p:nvPr>
        </p:nvPicPr>
        <p:blipFill>
          <a:blip r:embed="rId5"/>
          <a:stretch>
            <a:fillRect/>
          </a:stretch>
        </p:blipFill>
        <p:spPr>
          <a:xfrm>
            <a:off x="6188456" y="2445523"/>
            <a:ext cx="5583936" cy="3154923"/>
          </a:xfrm>
          <a:prstGeom prst="rect">
            <a:avLst/>
          </a:prstGeom>
        </p:spPr>
      </p:pic>
    </p:spTree>
    <p:extLst>
      <p:ext uri="{BB962C8B-B14F-4D97-AF65-F5344CB8AC3E}">
        <p14:creationId xmlns:p14="http://schemas.microsoft.com/office/powerpoint/2010/main" val="3921423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4"/>
                </p:tgtEl>
              </p:cMediaNode>
            </p:video>
            <p:seq concurrent="1" nextAc="seek">
              <p:cTn id="12" restart="whenNotActive" fill="hold" evtFilter="cancelBubble" nodeType="interactiveSeq">
                <p:stCondLst>
                  <p:cond evt="onClick" delay="0">
                    <p:tgtEl>
                      <p:spTgt spid="4"/>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4"/>
                                        </p:tgtEl>
                                      </p:cBhvr>
                                    </p:cmd>
                                  </p:childTnLst>
                                </p:cTn>
                              </p:par>
                            </p:childTnLst>
                          </p:cTn>
                        </p:par>
                      </p:childTnLst>
                    </p:cTn>
                  </p:par>
                </p:childTnLst>
              </p:cTn>
              <p:nextCondLst>
                <p:cond evt="onClick" delay="0">
                  <p:tgtEl>
                    <p:spTgt spid="4"/>
                  </p:tgtEl>
                </p:cond>
              </p:nextCondLst>
            </p:seq>
            <p:video>
              <p:cMediaNode vol="80000">
                <p:cTn id="17" fill="hold" display="0">
                  <p:stCondLst>
                    <p:cond delay="indefinite"/>
                  </p:stCondLst>
                </p:cTn>
                <p:tgtEl>
                  <p:spTgt spid="5"/>
                </p:tgtEl>
              </p:cMediaNode>
            </p:video>
            <p:seq concurrent="1" nextAc="seek">
              <p:cTn id="18" restart="whenNotActive" fill="hold" evtFilter="cancelBubble" nodeType="interactiveSeq">
                <p:stCondLst>
                  <p:cond evt="onClick" delay="0">
                    <p:tgtEl>
                      <p:spTgt spid="5"/>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FB753-F5A0-0F4B-A4AB-7207B0B15044}"/>
              </a:ext>
            </a:extLst>
          </p:cNvPr>
          <p:cNvSpPr>
            <a:spLocks noGrp="1"/>
          </p:cNvSpPr>
          <p:nvPr>
            <p:ph type="title"/>
          </p:nvPr>
        </p:nvSpPr>
        <p:spPr/>
        <p:txBody>
          <a:bodyPr/>
          <a:lstStyle/>
          <a:p>
            <a:endParaRPr lang="en-MX" dirty="0"/>
          </a:p>
        </p:txBody>
      </p:sp>
      <p:sp>
        <p:nvSpPr>
          <p:cNvPr id="4" name="TextBox 3">
            <a:extLst>
              <a:ext uri="{FF2B5EF4-FFF2-40B4-BE49-F238E27FC236}">
                <a16:creationId xmlns:a16="http://schemas.microsoft.com/office/drawing/2014/main" id="{A0E036A2-28F7-2344-9B77-7A1090B1A21D}"/>
              </a:ext>
            </a:extLst>
          </p:cNvPr>
          <p:cNvSpPr txBox="1"/>
          <p:nvPr/>
        </p:nvSpPr>
        <p:spPr>
          <a:xfrm>
            <a:off x="4517136" y="2028452"/>
            <a:ext cx="280720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b="1" dirty="0"/>
              <a:t>Aprendizaje de máquina …</a:t>
            </a:r>
          </a:p>
        </p:txBody>
      </p:sp>
      <p:sp>
        <p:nvSpPr>
          <p:cNvPr id="5" name="TextBox 4">
            <a:extLst>
              <a:ext uri="{FF2B5EF4-FFF2-40B4-BE49-F238E27FC236}">
                <a16:creationId xmlns:a16="http://schemas.microsoft.com/office/drawing/2014/main" id="{6BD7BAC9-A954-C345-9744-793A0DE2F5E7}"/>
              </a:ext>
            </a:extLst>
          </p:cNvPr>
          <p:cNvSpPr txBox="1"/>
          <p:nvPr/>
        </p:nvSpPr>
        <p:spPr>
          <a:xfrm>
            <a:off x="9063776" y="2607571"/>
            <a:ext cx="1604224"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b="1" dirty="0"/>
              <a:t>Reforzado</a:t>
            </a:r>
          </a:p>
        </p:txBody>
      </p:sp>
      <p:sp>
        <p:nvSpPr>
          <p:cNvPr id="6" name="TextBox 5">
            <a:extLst>
              <a:ext uri="{FF2B5EF4-FFF2-40B4-BE49-F238E27FC236}">
                <a16:creationId xmlns:a16="http://schemas.microsoft.com/office/drawing/2014/main" id="{98FB2D7F-6481-8949-ABD9-7C96146C1B97}"/>
              </a:ext>
            </a:extLst>
          </p:cNvPr>
          <p:cNvSpPr txBox="1"/>
          <p:nvPr/>
        </p:nvSpPr>
        <p:spPr>
          <a:xfrm>
            <a:off x="1178600" y="2607571"/>
            <a:ext cx="1604224"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b="1" dirty="0"/>
              <a:t>Supervisado</a:t>
            </a:r>
          </a:p>
        </p:txBody>
      </p:sp>
      <p:sp>
        <p:nvSpPr>
          <p:cNvPr id="7" name="TextBox 6">
            <a:extLst>
              <a:ext uri="{FF2B5EF4-FFF2-40B4-BE49-F238E27FC236}">
                <a16:creationId xmlns:a16="http://schemas.microsoft.com/office/drawing/2014/main" id="{85455806-5062-FD4D-929B-A87458FB6486}"/>
              </a:ext>
            </a:extLst>
          </p:cNvPr>
          <p:cNvSpPr txBox="1"/>
          <p:nvPr/>
        </p:nvSpPr>
        <p:spPr>
          <a:xfrm>
            <a:off x="5121188" y="2607571"/>
            <a:ext cx="1604224"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b="1" dirty="0"/>
              <a:t>No supervisado</a:t>
            </a:r>
          </a:p>
        </p:txBody>
      </p:sp>
      <p:cxnSp>
        <p:nvCxnSpPr>
          <p:cNvPr id="11" name="Elbow Connector 10">
            <a:extLst>
              <a:ext uri="{FF2B5EF4-FFF2-40B4-BE49-F238E27FC236}">
                <a16:creationId xmlns:a16="http://schemas.microsoft.com/office/drawing/2014/main" id="{56BA141F-10FD-E444-94C1-21AC5E37B8CE}"/>
              </a:ext>
            </a:extLst>
          </p:cNvPr>
          <p:cNvCxnSpPr>
            <a:cxnSpLocks/>
            <a:stCxn id="4" idx="2"/>
            <a:endCxn id="6" idx="0"/>
          </p:cNvCxnSpPr>
          <p:nvPr/>
        </p:nvCxnSpPr>
        <p:spPr>
          <a:xfrm rot="5400000">
            <a:off x="3815055" y="501886"/>
            <a:ext cx="271342" cy="3940028"/>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B2094E18-75A1-0045-A97A-5D0B8F558354}"/>
              </a:ext>
            </a:extLst>
          </p:cNvPr>
          <p:cNvCxnSpPr>
            <a:cxnSpLocks/>
            <a:stCxn id="4" idx="2"/>
            <a:endCxn id="5" idx="0"/>
          </p:cNvCxnSpPr>
          <p:nvPr/>
        </p:nvCxnSpPr>
        <p:spPr>
          <a:xfrm rot="16200000" flipH="1">
            <a:off x="7757643" y="499326"/>
            <a:ext cx="271342" cy="3945148"/>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E5BE6F19-5E0D-404E-BD50-AFD8B80B1A11}"/>
              </a:ext>
            </a:extLst>
          </p:cNvPr>
          <p:cNvCxnSpPr>
            <a:cxnSpLocks/>
            <a:stCxn id="4" idx="2"/>
            <a:endCxn id="7" idx="0"/>
          </p:cNvCxnSpPr>
          <p:nvPr/>
        </p:nvCxnSpPr>
        <p:spPr>
          <a:xfrm>
            <a:off x="5920740" y="2336229"/>
            <a:ext cx="2560" cy="271342"/>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E9A4B7A-98AC-6342-BD39-6065F9720BE7}"/>
              </a:ext>
            </a:extLst>
          </p:cNvPr>
          <p:cNvSpPr txBox="1">
            <a:spLocks/>
          </p:cNvSpPr>
          <p:nvPr/>
        </p:nvSpPr>
        <p:spPr>
          <a:xfrm>
            <a:off x="4591217" y="3181112"/>
            <a:ext cx="2664165" cy="523220"/>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dirty="0"/>
              <a:t>Encontrar un patrón o estructura inherente de los datos, generalmente para describirlos.</a:t>
            </a:r>
          </a:p>
        </p:txBody>
      </p:sp>
      <p:sp>
        <p:nvSpPr>
          <p:cNvPr id="17" name="TextBox 16">
            <a:extLst>
              <a:ext uri="{FF2B5EF4-FFF2-40B4-BE49-F238E27FC236}">
                <a16:creationId xmlns:a16="http://schemas.microsoft.com/office/drawing/2014/main" id="{D9C81786-369E-9B48-8416-7BEA64626D3E}"/>
              </a:ext>
            </a:extLst>
          </p:cNvPr>
          <p:cNvSpPr txBox="1">
            <a:spLocks/>
          </p:cNvSpPr>
          <p:nvPr/>
        </p:nvSpPr>
        <p:spPr>
          <a:xfrm>
            <a:off x="648629" y="3059668"/>
            <a:ext cx="2664165" cy="73866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dirty="0"/>
              <a:t>Predecir un resultado para datos nuevos, usando datos existentes con etiquetas.</a:t>
            </a:r>
          </a:p>
        </p:txBody>
      </p:sp>
      <p:sp>
        <p:nvSpPr>
          <p:cNvPr id="18" name="TextBox 17">
            <a:extLst>
              <a:ext uri="{FF2B5EF4-FFF2-40B4-BE49-F238E27FC236}">
                <a16:creationId xmlns:a16="http://schemas.microsoft.com/office/drawing/2014/main" id="{88DCB8F2-F9BB-204B-AF18-E228ED6011D3}"/>
              </a:ext>
            </a:extLst>
          </p:cNvPr>
          <p:cNvSpPr txBox="1">
            <a:spLocks/>
          </p:cNvSpPr>
          <p:nvPr/>
        </p:nvSpPr>
        <p:spPr>
          <a:xfrm>
            <a:off x="8533805" y="3167390"/>
            <a:ext cx="2664165" cy="523220"/>
          </a:xfrm>
          <a:prstGeom prst="rect">
            <a:avLst/>
          </a:prstGeom>
        </p:spPr>
        <p:txBody>
          <a:bodyPr vert="horz" wrap="square" lIns="91440" tIns="45720" rIns="91440" bIns="45720" rtlCol="0" anchor="ctr">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dirty="0"/>
              <a:t>Maximizar una recompensa tomando acciones en cada estado.</a:t>
            </a:r>
          </a:p>
        </p:txBody>
      </p:sp>
      <p:pic>
        <p:nvPicPr>
          <p:cNvPr id="9218" name="Picture 2" descr="What Is Reinforcement Learning? - MATLAB &amp;amp; Simulink">
            <a:extLst>
              <a:ext uri="{FF2B5EF4-FFF2-40B4-BE49-F238E27FC236}">
                <a16:creationId xmlns:a16="http://schemas.microsoft.com/office/drawing/2014/main" id="{122D8EF2-64B5-2543-B0A0-83FEDDBC0AF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112" t="47457" r="70065" b="2390"/>
          <a:stretch/>
        </p:blipFill>
        <p:spPr bwMode="auto">
          <a:xfrm>
            <a:off x="5007376" y="4047299"/>
            <a:ext cx="1826728" cy="1673353"/>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2" descr="What Is Reinforcement Learning? - MATLAB &amp;amp; Simulink">
            <a:extLst>
              <a:ext uri="{FF2B5EF4-FFF2-40B4-BE49-F238E27FC236}">
                <a16:creationId xmlns:a16="http://schemas.microsoft.com/office/drawing/2014/main" id="{66183F58-2458-EA45-A37D-A1A1AAD18AA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5645" t="47484" r="37335" b="2364"/>
          <a:stretch/>
        </p:blipFill>
        <p:spPr bwMode="auto">
          <a:xfrm>
            <a:off x="1093743" y="4047336"/>
            <a:ext cx="1773936" cy="1673352"/>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What Is Reinforcement Learning? - MATLAB &amp;amp; Simulink">
            <a:extLst>
              <a:ext uri="{FF2B5EF4-FFF2-40B4-BE49-F238E27FC236}">
                <a16:creationId xmlns:a16="http://schemas.microsoft.com/office/drawing/2014/main" id="{F39C9ED6-E6DF-2B45-9A43-45B195CB956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7828" t="47726" r="4348" b="3124"/>
          <a:stretch/>
        </p:blipFill>
        <p:spPr bwMode="auto">
          <a:xfrm>
            <a:off x="8973801" y="4064010"/>
            <a:ext cx="1826728" cy="1639929"/>
          </a:xfrm>
          <a:prstGeom prst="rect">
            <a:avLst/>
          </a:prstGeom>
          <a:noFill/>
          <a:extLst>
            <a:ext uri="{909E8E84-426E-40DD-AFC4-6F175D3DCCD1}">
              <a14:hiddenFill xmlns:a14="http://schemas.microsoft.com/office/drawing/2010/main">
                <a:solidFill>
                  <a:srgbClr val="FFFFFF"/>
                </a:solidFill>
              </a14:hiddenFill>
            </a:ext>
          </a:extLst>
        </p:spPr>
      </p:pic>
      <p:sp>
        <p:nvSpPr>
          <p:cNvPr id="28" name="5. Source">
            <a:extLst>
              <a:ext uri="{FF2B5EF4-FFF2-40B4-BE49-F238E27FC236}">
                <a16:creationId xmlns:a16="http://schemas.microsoft.com/office/drawing/2014/main" id="{E0501864-63FB-B641-A417-0E42509C6A72}"/>
              </a:ext>
            </a:extLst>
          </p:cNvPr>
          <p:cNvSpPr>
            <a:spLocks noChangeArrowheads="1"/>
          </p:cNvSpPr>
          <p:nvPr/>
        </p:nvSpPr>
        <p:spPr bwMode="auto">
          <a:xfrm>
            <a:off x="119063" y="6435725"/>
            <a:ext cx="6862762"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pPr marL="609600" indent="-609600" defTabSz="895350">
              <a:tabLst>
                <a:tab pos="612775" algn="l"/>
              </a:tabLst>
            </a:pPr>
            <a:r>
              <a:rPr lang="en-US" sz="1000">
                <a:latin typeface="+mn-lt"/>
              </a:rPr>
              <a:t>SOURCE: MathWorks (images)</a:t>
            </a:r>
            <a:endParaRPr lang="en-US" sz="1000" dirty="0">
              <a:latin typeface="+mn-lt"/>
            </a:endParaRPr>
          </a:p>
        </p:txBody>
      </p:sp>
    </p:spTree>
    <p:extLst>
      <p:ext uri="{BB962C8B-B14F-4D97-AF65-F5344CB8AC3E}">
        <p14:creationId xmlns:p14="http://schemas.microsoft.com/office/powerpoint/2010/main" val="369787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9E7CA-BE26-BA45-AEB3-8A0F938A642C}"/>
              </a:ext>
            </a:extLst>
          </p:cNvPr>
          <p:cNvSpPr>
            <a:spLocks noGrp="1"/>
          </p:cNvSpPr>
          <p:nvPr>
            <p:ph type="title"/>
          </p:nvPr>
        </p:nvSpPr>
        <p:spPr/>
        <p:txBody>
          <a:bodyPr/>
          <a:lstStyle/>
          <a:p>
            <a:r>
              <a:rPr lang="en-US"/>
              <a:t>¿Q</a:t>
            </a:r>
            <a:r>
              <a:rPr lang="en-MX"/>
              <a:t>ué es el aprendizaje reforzado?</a:t>
            </a:r>
          </a:p>
        </p:txBody>
      </p:sp>
      <p:pic>
        <p:nvPicPr>
          <p:cNvPr id="4" name="Picture 3">
            <a:extLst>
              <a:ext uri="{FF2B5EF4-FFF2-40B4-BE49-F238E27FC236}">
                <a16:creationId xmlns:a16="http://schemas.microsoft.com/office/drawing/2014/main" id="{8AC1E3B5-3BD4-5042-AACE-B1113BAEC072}"/>
              </a:ext>
            </a:extLst>
          </p:cNvPr>
          <p:cNvPicPr>
            <a:picLocks noChangeAspect="1"/>
          </p:cNvPicPr>
          <p:nvPr/>
        </p:nvPicPr>
        <p:blipFill>
          <a:blip r:embed="rId3"/>
          <a:stretch>
            <a:fillRect/>
          </a:stretch>
        </p:blipFill>
        <p:spPr>
          <a:xfrm>
            <a:off x="3104342" y="1898079"/>
            <a:ext cx="5983316" cy="4650668"/>
          </a:xfrm>
          <a:prstGeom prst="rect">
            <a:avLst/>
          </a:prstGeom>
        </p:spPr>
      </p:pic>
    </p:spTree>
    <p:extLst>
      <p:ext uri="{BB962C8B-B14F-4D97-AF65-F5344CB8AC3E}">
        <p14:creationId xmlns:p14="http://schemas.microsoft.com/office/powerpoint/2010/main" val="3240619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531138-8ADE-D641-9A86-6F81251FCF2E}"/>
              </a:ext>
            </a:extLst>
          </p:cNvPr>
          <p:cNvSpPr>
            <a:spLocks noGrp="1"/>
          </p:cNvSpPr>
          <p:nvPr>
            <p:ph type="title"/>
          </p:nvPr>
        </p:nvSpPr>
        <p:spPr/>
        <p:txBody>
          <a:bodyPr/>
          <a:lstStyle/>
          <a:p>
            <a:r>
              <a:rPr lang="en-US" dirty="0"/>
              <a:t>los</a:t>
            </a:r>
            <a:r>
              <a:rPr lang="en-MX" dirty="0"/>
              <a:t> 6 conceptos básicos para </a:t>
            </a:r>
            <a:r>
              <a:rPr lang="es-MX" dirty="0"/>
              <a:t>el </a:t>
            </a:r>
            <a:r>
              <a:rPr lang="en-MX" dirty="0"/>
              <a:t>aprendizaje reforzado</a:t>
            </a:r>
          </a:p>
        </p:txBody>
      </p:sp>
      <p:pic>
        <p:nvPicPr>
          <p:cNvPr id="5" name="Picture 4">
            <a:extLst>
              <a:ext uri="{FF2B5EF4-FFF2-40B4-BE49-F238E27FC236}">
                <a16:creationId xmlns:a16="http://schemas.microsoft.com/office/drawing/2014/main" id="{5D92E600-696E-884F-8D60-2964826BD559}"/>
              </a:ext>
            </a:extLst>
          </p:cNvPr>
          <p:cNvPicPr>
            <a:picLocks noChangeAspect="1"/>
          </p:cNvPicPr>
          <p:nvPr/>
        </p:nvPicPr>
        <p:blipFill>
          <a:blip r:embed="rId6"/>
          <a:stretch>
            <a:fillRect/>
          </a:stretch>
        </p:blipFill>
        <p:spPr>
          <a:xfrm>
            <a:off x="3892610" y="2473112"/>
            <a:ext cx="4162829" cy="3235653"/>
          </a:xfrm>
          <a:prstGeom prst="rect">
            <a:avLst/>
          </a:prstGeom>
        </p:spPr>
      </p:pic>
      <p:grpSp>
        <p:nvGrpSpPr>
          <p:cNvPr id="20" name="Group 19">
            <a:extLst>
              <a:ext uri="{FF2B5EF4-FFF2-40B4-BE49-F238E27FC236}">
                <a16:creationId xmlns:a16="http://schemas.microsoft.com/office/drawing/2014/main" id="{E55A483D-B4D0-0046-980E-E175A8ECD4DA}"/>
              </a:ext>
            </a:extLst>
          </p:cNvPr>
          <p:cNvGrpSpPr/>
          <p:nvPr/>
        </p:nvGrpSpPr>
        <p:grpSpPr>
          <a:xfrm>
            <a:off x="792219" y="3028911"/>
            <a:ext cx="4263372" cy="1437277"/>
            <a:chOff x="792219" y="3028911"/>
            <a:chExt cx="4263372" cy="1437277"/>
          </a:xfrm>
        </p:grpSpPr>
        <p:cxnSp>
          <p:nvCxnSpPr>
            <p:cNvPr id="37" name="Straight Connector 36">
              <a:extLst>
                <a:ext uri="{FF2B5EF4-FFF2-40B4-BE49-F238E27FC236}">
                  <a16:creationId xmlns:a16="http://schemas.microsoft.com/office/drawing/2014/main" id="{AC26D0F2-4393-5B40-8A70-8097B6C49F11}"/>
                </a:ext>
              </a:extLst>
            </p:cNvPr>
            <p:cNvCxnSpPr/>
            <p:nvPr/>
          </p:nvCxnSpPr>
          <p:spPr>
            <a:xfrm flipH="1">
              <a:off x="4062332" y="3028911"/>
              <a:ext cx="442210" cy="0"/>
            </a:xfrm>
            <a:prstGeom prst="line">
              <a:avLst/>
            </a:prstGeom>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72DDA9C5-A4C2-474E-9EA3-315A7D09FF21}"/>
                </a:ext>
              </a:extLst>
            </p:cNvPr>
            <p:cNvGrpSpPr/>
            <p:nvPr/>
          </p:nvGrpSpPr>
          <p:grpSpPr>
            <a:xfrm>
              <a:off x="792219" y="3028913"/>
              <a:ext cx="4263372" cy="1437275"/>
              <a:chOff x="792219" y="3028913"/>
              <a:chExt cx="4263372" cy="1437275"/>
            </a:xfrm>
          </p:grpSpPr>
          <p:sp>
            <p:nvSpPr>
              <p:cNvPr id="8" name="TextBox 7">
                <a:extLst>
                  <a:ext uri="{FF2B5EF4-FFF2-40B4-BE49-F238E27FC236}">
                    <a16:creationId xmlns:a16="http://schemas.microsoft.com/office/drawing/2014/main" id="{A9033605-53F2-8645-8D85-2C8A88129B6F}"/>
                  </a:ext>
                </a:extLst>
              </p:cNvPr>
              <p:cNvSpPr txBox="1"/>
              <p:nvPr/>
            </p:nvSpPr>
            <p:spPr>
              <a:xfrm>
                <a:off x="1969023" y="3668155"/>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a:t>Estado</a:t>
                </a:r>
              </a:p>
            </p:txBody>
          </p:sp>
          <p:cxnSp>
            <p:nvCxnSpPr>
              <p:cNvPr id="25" name="Elbow Connector 24">
                <a:extLst>
                  <a:ext uri="{FF2B5EF4-FFF2-40B4-BE49-F238E27FC236}">
                    <a16:creationId xmlns:a16="http://schemas.microsoft.com/office/drawing/2014/main" id="{EDD4E580-B59A-214F-9756-3623A55A4D83}"/>
                  </a:ext>
                </a:extLst>
              </p:cNvPr>
              <p:cNvCxnSpPr>
                <a:cxnSpLocks/>
              </p:cNvCxnSpPr>
              <p:nvPr/>
            </p:nvCxnSpPr>
            <p:spPr>
              <a:xfrm flipV="1">
                <a:off x="2772593" y="3028913"/>
                <a:ext cx="1196217" cy="809149"/>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101" name="TextBox 100">
                <a:extLst>
                  <a:ext uri="{FF2B5EF4-FFF2-40B4-BE49-F238E27FC236}">
                    <a16:creationId xmlns:a16="http://schemas.microsoft.com/office/drawing/2014/main" id="{64773191-4666-9541-9AC6-C2A55BEBE4D6}"/>
                  </a:ext>
                </a:extLst>
              </p:cNvPr>
              <p:cNvSpPr txBox="1"/>
              <p:nvPr/>
            </p:nvSpPr>
            <p:spPr>
              <a:xfrm>
                <a:off x="792219" y="3942968"/>
                <a:ext cx="1920153" cy="52322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r">
                  <a:buNone/>
                </a:pPr>
                <a:r>
                  <a:rPr lang="en-MX" sz="1400"/>
                  <a:t>La situación en la cual se encuentra el sistema</a:t>
                </a:r>
              </a:p>
            </p:txBody>
          </p:sp>
        </p:grpSp>
      </p:grpSp>
      <p:grpSp>
        <p:nvGrpSpPr>
          <p:cNvPr id="15" name="Group 14">
            <a:extLst>
              <a:ext uri="{FF2B5EF4-FFF2-40B4-BE49-F238E27FC236}">
                <a16:creationId xmlns:a16="http://schemas.microsoft.com/office/drawing/2014/main" id="{8F0B862D-0CE4-A84D-AD9E-082E29EDE42B}"/>
              </a:ext>
            </a:extLst>
          </p:cNvPr>
          <p:cNvGrpSpPr/>
          <p:nvPr/>
        </p:nvGrpSpPr>
        <p:grpSpPr>
          <a:xfrm>
            <a:off x="8599833" y="2366780"/>
            <a:ext cx="3086568" cy="1150073"/>
            <a:chOff x="8599833" y="2366780"/>
            <a:chExt cx="3086568" cy="1150073"/>
          </a:xfrm>
        </p:grpSpPr>
        <p:sp>
          <p:nvSpPr>
            <p:cNvPr id="11" name="TextBox 10">
              <a:extLst>
                <a:ext uri="{FF2B5EF4-FFF2-40B4-BE49-F238E27FC236}">
                  <a16:creationId xmlns:a16="http://schemas.microsoft.com/office/drawing/2014/main" id="{2F7431B1-2E8E-A34B-97B6-DF45707C42DA}"/>
                </a:ext>
              </a:extLst>
            </p:cNvPr>
            <p:cNvSpPr txBox="1"/>
            <p:nvPr/>
          </p:nvSpPr>
          <p:spPr>
            <a:xfrm>
              <a:off x="8599833" y="2366780"/>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a:t>Acción</a:t>
              </a:r>
            </a:p>
          </p:txBody>
        </p:sp>
        <p:grpSp>
          <p:nvGrpSpPr>
            <p:cNvPr id="108" name="Group 107">
              <a:extLst>
                <a:ext uri="{FF2B5EF4-FFF2-40B4-BE49-F238E27FC236}">
                  <a16:creationId xmlns:a16="http://schemas.microsoft.com/office/drawing/2014/main" id="{DD5EA836-CC8B-804C-9AC2-F97C1A65BBD5}"/>
                </a:ext>
              </a:extLst>
            </p:cNvPr>
            <p:cNvGrpSpPr/>
            <p:nvPr/>
          </p:nvGrpSpPr>
          <p:grpSpPr>
            <a:xfrm>
              <a:off x="8688607" y="3279940"/>
              <a:ext cx="618226" cy="236913"/>
              <a:chOff x="10220710" y="2836951"/>
              <a:chExt cx="618226" cy="236913"/>
            </a:xfrm>
          </p:grpSpPr>
          <p:sp>
            <p:nvSpPr>
              <p:cNvPr id="16" name="Arrow 12">
                <a:extLst>
                  <a:ext uri="{FF2B5EF4-FFF2-40B4-BE49-F238E27FC236}">
                    <a16:creationId xmlns:a16="http://schemas.microsoft.com/office/drawing/2014/main" id="{BE1BA688-604A-6D4E-88C0-A36272B4F99A}"/>
                  </a:ext>
                </a:extLst>
              </p:cNvPr>
              <p:cNvSpPr txBox="1"/>
              <p:nvPr>
                <p:custDataLst>
                  <p:tags r:id="rId3"/>
                </p:custDataLst>
              </p:nvPr>
            </p:nvSpPr>
            <p:spPr>
              <a:xfrm>
                <a:off x="10220710" y="2836951"/>
                <a:ext cx="263461" cy="236913"/>
              </a:xfrm>
              <a:prstGeom prst="rightArrow">
                <a:avLst>
                  <a:gd name="adj1" fmla="val 54000"/>
                  <a:gd name="adj2" fmla="val 50000"/>
                </a:avLst>
              </a:prstGeom>
              <a:solidFill>
                <a:schemeClr val="accent1"/>
              </a:solidFill>
              <a:ln>
                <a:solidFill>
                  <a:srgbClr val="FFFFFF"/>
                </a:solidFill>
              </a:ln>
            </p:spPr>
            <p:txBody>
              <a:bodyPr vert="horz" lIns="76200" tIns="0" rIns="72009" bIns="72009" rtlCol="0" anchor="ctr" anchorCtr="0">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endParaRPr lang="en-MX" sz="1400"/>
              </a:p>
            </p:txBody>
          </p:sp>
          <p:sp>
            <p:nvSpPr>
              <p:cNvPr id="17" name="Arrow 12">
                <a:extLst>
                  <a:ext uri="{FF2B5EF4-FFF2-40B4-BE49-F238E27FC236}">
                    <a16:creationId xmlns:a16="http://schemas.microsoft.com/office/drawing/2014/main" id="{F8BC2ABC-84AD-6B42-883A-51B1C4C219DE}"/>
                  </a:ext>
                </a:extLst>
              </p:cNvPr>
              <p:cNvSpPr txBox="1"/>
              <p:nvPr>
                <p:custDataLst>
                  <p:tags r:id="rId4"/>
                </p:custDataLst>
              </p:nvPr>
            </p:nvSpPr>
            <p:spPr>
              <a:xfrm rot="10800000">
                <a:off x="10575475" y="2836951"/>
                <a:ext cx="263461" cy="236913"/>
              </a:xfrm>
              <a:prstGeom prst="rightArrow">
                <a:avLst>
                  <a:gd name="adj1" fmla="val 54000"/>
                  <a:gd name="adj2" fmla="val 50000"/>
                </a:avLst>
              </a:prstGeom>
              <a:solidFill>
                <a:schemeClr val="accent1"/>
              </a:solidFill>
              <a:ln>
                <a:solidFill>
                  <a:srgbClr val="FFFFFF"/>
                </a:solidFill>
              </a:ln>
            </p:spPr>
            <p:txBody>
              <a:bodyPr vert="horz" lIns="76200" tIns="0" rIns="72009" bIns="72009" rtlCol="0" anchor="ctr" anchorCtr="0">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endParaRPr lang="en-MX" sz="1400"/>
              </a:p>
            </p:txBody>
          </p:sp>
        </p:grpSp>
        <p:grpSp>
          <p:nvGrpSpPr>
            <p:cNvPr id="109" name="Group 108">
              <a:extLst>
                <a:ext uri="{FF2B5EF4-FFF2-40B4-BE49-F238E27FC236}">
                  <a16:creationId xmlns:a16="http://schemas.microsoft.com/office/drawing/2014/main" id="{DC1C58D6-2E33-FD41-B826-0EF4979A1930}"/>
                </a:ext>
              </a:extLst>
            </p:cNvPr>
            <p:cNvGrpSpPr/>
            <p:nvPr/>
          </p:nvGrpSpPr>
          <p:grpSpPr>
            <a:xfrm>
              <a:off x="9486330" y="3253392"/>
              <a:ext cx="591678" cy="263461"/>
              <a:chOff x="10243979" y="3208422"/>
              <a:chExt cx="591678" cy="263461"/>
            </a:xfrm>
          </p:grpSpPr>
          <p:sp>
            <p:nvSpPr>
              <p:cNvPr id="18" name="Arrow 12">
                <a:extLst>
                  <a:ext uri="{FF2B5EF4-FFF2-40B4-BE49-F238E27FC236}">
                    <a16:creationId xmlns:a16="http://schemas.microsoft.com/office/drawing/2014/main" id="{661CE002-981D-2340-8321-86436FA25392}"/>
                  </a:ext>
                </a:extLst>
              </p:cNvPr>
              <p:cNvSpPr txBox="1"/>
              <p:nvPr>
                <p:custDataLst>
                  <p:tags r:id="rId1"/>
                </p:custDataLst>
              </p:nvPr>
            </p:nvSpPr>
            <p:spPr>
              <a:xfrm rot="16200000">
                <a:off x="10230705" y="3221696"/>
                <a:ext cx="263461" cy="236913"/>
              </a:xfrm>
              <a:prstGeom prst="rightArrow">
                <a:avLst>
                  <a:gd name="adj1" fmla="val 54000"/>
                  <a:gd name="adj2" fmla="val 50000"/>
                </a:avLst>
              </a:prstGeom>
              <a:solidFill>
                <a:schemeClr val="accent1"/>
              </a:solidFill>
              <a:ln>
                <a:solidFill>
                  <a:srgbClr val="FFFFFF"/>
                </a:solidFill>
              </a:ln>
            </p:spPr>
            <p:txBody>
              <a:bodyPr vert="horz" lIns="76200" tIns="0" rIns="72009" bIns="72009" rtlCol="0" anchor="ctr" anchorCtr="0">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endParaRPr lang="en-MX" sz="1400"/>
              </a:p>
            </p:txBody>
          </p:sp>
          <p:sp>
            <p:nvSpPr>
              <p:cNvPr id="19" name="Arrow 12">
                <a:extLst>
                  <a:ext uri="{FF2B5EF4-FFF2-40B4-BE49-F238E27FC236}">
                    <a16:creationId xmlns:a16="http://schemas.microsoft.com/office/drawing/2014/main" id="{BF9F1854-1A73-FC4D-A785-030DC352B505}"/>
                  </a:ext>
                </a:extLst>
              </p:cNvPr>
              <p:cNvSpPr txBox="1"/>
              <p:nvPr>
                <p:custDataLst>
                  <p:tags r:id="rId2"/>
                </p:custDataLst>
              </p:nvPr>
            </p:nvSpPr>
            <p:spPr>
              <a:xfrm rot="5400000">
                <a:off x="10585470" y="3221696"/>
                <a:ext cx="263461" cy="236913"/>
              </a:xfrm>
              <a:prstGeom prst="rightArrow">
                <a:avLst>
                  <a:gd name="adj1" fmla="val 54000"/>
                  <a:gd name="adj2" fmla="val 50000"/>
                </a:avLst>
              </a:prstGeom>
              <a:solidFill>
                <a:schemeClr val="accent1"/>
              </a:solidFill>
              <a:ln>
                <a:solidFill>
                  <a:srgbClr val="FFFFFF"/>
                </a:solidFill>
              </a:ln>
            </p:spPr>
            <p:txBody>
              <a:bodyPr vert="horz" lIns="76200" tIns="0" rIns="72009" bIns="72009" rtlCol="0" anchor="ctr" anchorCtr="0">
                <a:no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endParaRPr lang="en-MX" sz="1400"/>
              </a:p>
            </p:txBody>
          </p:sp>
        </p:grpSp>
        <p:sp>
          <p:nvSpPr>
            <p:cNvPr id="102" name="TextBox 101">
              <a:extLst>
                <a:ext uri="{FF2B5EF4-FFF2-40B4-BE49-F238E27FC236}">
                  <a16:creationId xmlns:a16="http://schemas.microsoft.com/office/drawing/2014/main" id="{BC95F7CF-A4CE-6D41-A011-43FBB8642CCF}"/>
                </a:ext>
              </a:extLst>
            </p:cNvPr>
            <p:cNvSpPr txBox="1"/>
            <p:nvPr/>
          </p:nvSpPr>
          <p:spPr>
            <a:xfrm>
              <a:off x="8599833" y="2658970"/>
              <a:ext cx="1920153" cy="52322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a:t>Lo que el agente puede hacer en cada estado</a:t>
              </a:r>
            </a:p>
          </p:txBody>
        </p:sp>
      </p:grpSp>
      <p:grpSp>
        <p:nvGrpSpPr>
          <p:cNvPr id="3" name="Group 2">
            <a:extLst>
              <a:ext uri="{FF2B5EF4-FFF2-40B4-BE49-F238E27FC236}">
                <a16:creationId xmlns:a16="http://schemas.microsoft.com/office/drawing/2014/main" id="{CCB753C0-E7E7-184C-B6D4-8326176A61DF}"/>
              </a:ext>
            </a:extLst>
          </p:cNvPr>
          <p:cNvGrpSpPr/>
          <p:nvPr/>
        </p:nvGrpSpPr>
        <p:grpSpPr>
          <a:xfrm>
            <a:off x="667063" y="2306820"/>
            <a:ext cx="4388528" cy="785433"/>
            <a:chOff x="667063" y="2306820"/>
            <a:chExt cx="4388528" cy="785433"/>
          </a:xfrm>
        </p:grpSpPr>
        <p:sp>
          <p:nvSpPr>
            <p:cNvPr id="6" name="TextBox 5">
              <a:extLst>
                <a:ext uri="{FF2B5EF4-FFF2-40B4-BE49-F238E27FC236}">
                  <a16:creationId xmlns:a16="http://schemas.microsoft.com/office/drawing/2014/main" id="{B643EE88-9B48-AA43-9BE3-8A48A14980C3}"/>
                </a:ext>
              </a:extLst>
            </p:cNvPr>
            <p:cNvSpPr txBox="1"/>
            <p:nvPr/>
          </p:nvSpPr>
          <p:spPr>
            <a:xfrm>
              <a:off x="1969023" y="2306820"/>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dirty="0"/>
                <a:t>Agente</a:t>
              </a:r>
            </a:p>
          </p:txBody>
        </p:sp>
        <p:cxnSp>
          <p:nvCxnSpPr>
            <p:cNvPr id="21" name="Elbow Connector 20">
              <a:extLst>
                <a:ext uri="{FF2B5EF4-FFF2-40B4-BE49-F238E27FC236}">
                  <a16:creationId xmlns:a16="http://schemas.microsoft.com/office/drawing/2014/main" id="{81CCF8D6-3457-B146-AE02-F193CF3BF512}"/>
                </a:ext>
              </a:extLst>
            </p:cNvPr>
            <p:cNvCxnSpPr>
              <a:cxnSpLocks/>
            </p:cNvCxnSpPr>
            <p:nvPr/>
          </p:nvCxnSpPr>
          <p:spPr>
            <a:xfrm rot="10800000">
              <a:off x="2782630" y="2473112"/>
              <a:ext cx="1186182" cy="303897"/>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79A24F2D-9EC2-9042-AB93-B882B1115254}"/>
                </a:ext>
              </a:extLst>
            </p:cNvPr>
            <p:cNvSpPr txBox="1"/>
            <p:nvPr/>
          </p:nvSpPr>
          <p:spPr>
            <a:xfrm>
              <a:off x="667063" y="2569033"/>
              <a:ext cx="2105530" cy="52322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r">
                <a:buNone/>
              </a:pPr>
              <a:r>
                <a:rPr lang="en-MX" sz="1400"/>
                <a:t>La entidad que aprenderá durante el proceso</a:t>
              </a:r>
            </a:p>
          </p:txBody>
        </p:sp>
      </p:grpSp>
      <p:grpSp>
        <p:nvGrpSpPr>
          <p:cNvPr id="12" name="Group 11">
            <a:extLst>
              <a:ext uri="{FF2B5EF4-FFF2-40B4-BE49-F238E27FC236}">
                <a16:creationId xmlns:a16="http://schemas.microsoft.com/office/drawing/2014/main" id="{1FE61A17-EBB2-F142-B64C-420D9960C075}"/>
              </a:ext>
            </a:extLst>
          </p:cNvPr>
          <p:cNvGrpSpPr/>
          <p:nvPr/>
        </p:nvGrpSpPr>
        <p:grpSpPr>
          <a:xfrm>
            <a:off x="792219" y="5104439"/>
            <a:ext cx="7197536" cy="823745"/>
            <a:chOff x="792219" y="5104439"/>
            <a:chExt cx="7197536" cy="823745"/>
          </a:xfrm>
        </p:grpSpPr>
        <p:sp>
          <p:nvSpPr>
            <p:cNvPr id="10" name="TextBox 9">
              <a:extLst>
                <a:ext uri="{FF2B5EF4-FFF2-40B4-BE49-F238E27FC236}">
                  <a16:creationId xmlns:a16="http://schemas.microsoft.com/office/drawing/2014/main" id="{79699B57-A129-584B-B8C3-F0C8886E9BB0}"/>
                </a:ext>
              </a:extLst>
            </p:cNvPr>
            <p:cNvSpPr txBox="1"/>
            <p:nvPr/>
          </p:nvSpPr>
          <p:spPr>
            <a:xfrm>
              <a:off x="1969023" y="5104439"/>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a:t>Mundo</a:t>
              </a:r>
            </a:p>
          </p:txBody>
        </p:sp>
        <p:cxnSp>
          <p:nvCxnSpPr>
            <p:cNvPr id="29" name="Elbow Connector 28">
              <a:extLst>
                <a:ext uri="{FF2B5EF4-FFF2-40B4-BE49-F238E27FC236}">
                  <a16:creationId xmlns:a16="http://schemas.microsoft.com/office/drawing/2014/main" id="{846897B2-1F2C-C14B-8C89-B22378E87218}"/>
                </a:ext>
              </a:extLst>
            </p:cNvPr>
            <p:cNvCxnSpPr>
              <a:cxnSpLocks/>
            </p:cNvCxnSpPr>
            <p:nvPr/>
          </p:nvCxnSpPr>
          <p:spPr>
            <a:xfrm>
              <a:off x="2735870" y="5258327"/>
              <a:ext cx="1326462" cy="556770"/>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CAD186B2-1468-E64C-AFD4-33976D8A2B2E}"/>
                </a:ext>
              </a:extLst>
            </p:cNvPr>
            <p:cNvCxnSpPr/>
            <p:nvPr/>
          </p:nvCxnSpPr>
          <p:spPr>
            <a:xfrm>
              <a:off x="4062332" y="5815097"/>
              <a:ext cx="3927423"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78804AB6-632C-3940-ACD5-6567AB23566B}"/>
                </a:ext>
              </a:extLst>
            </p:cNvPr>
            <p:cNvCxnSpPr/>
            <p:nvPr/>
          </p:nvCxnSpPr>
          <p:spPr>
            <a:xfrm flipV="1">
              <a:off x="7989755" y="5696262"/>
              <a:ext cx="0" cy="10800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15A86B3-4EE1-6F4A-96DB-8AEFCF9ECC80}"/>
                </a:ext>
              </a:extLst>
            </p:cNvPr>
            <p:cNvCxnSpPr/>
            <p:nvPr/>
          </p:nvCxnSpPr>
          <p:spPr>
            <a:xfrm flipV="1">
              <a:off x="4087316" y="5696273"/>
              <a:ext cx="0" cy="108000"/>
            </a:xfrm>
            <a:prstGeom prst="line">
              <a:avLst/>
            </a:prstGeom>
          </p:spPr>
          <p:style>
            <a:lnRef idx="1">
              <a:schemeClr val="accent1"/>
            </a:lnRef>
            <a:fillRef idx="0">
              <a:schemeClr val="accent1"/>
            </a:fillRef>
            <a:effectRef idx="0">
              <a:schemeClr val="accent1"/>
            </a:effectRef>
            <a:fontRef idx="minor">
              <a:schemeClr val="tx1"/>
            </a:fontRef>
          </p:style>
        </p:cxnSp>
        <p:sp>
          <p:nvSpPr>
            <p:cNvPr id="104" name="TextBox 103">
              <a:extLst>
                <a:ext uri="{FF2B5EF4-FFF2-40B4-BE49-F238E27FC236}">
                  <a16:creationId xmlns:a16="http://schemas.microsoft.com/office/drawing/2014/main" id="{47B0B905-1C9E-484E-A4DD-16B2D8881170}"/>
                </a:ext>
              </a:extLst>
            </p:cNvPr>
            <p:cNvSpPr txBox="1"/>
            <p:nvPr/>
          </p:nvSpPr>
          <p:spPr>
            <a:xfrm>
              <a:off x="792219" y="5404964"/>
              <a:ext cx="1920153" cy="52322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r">
                <a:buNone/>
              </a:pPr>
              <a:r>
                <a:rPr lang="en-MX" sz="1400"/>
                <a:t>La totalidad de los posibles estados</a:t>
              </a:r>
            </a:p>
          </p:txBody>
        </p:sp>
      </p:grpSp>
      <p:grpSp>
        <p:nvGrpSpPr>
          <p:cNvPr id="13" name="Group 12">
            <a:extLst>
              <a:ext uri="{FF2B5EF4-FFF2-40B4-BE49-F238E27FC236}">
                <a16:creationId xmlns:a16="http://schemas.microsoft.com/office/drawing/2014/main" id="{04FD29D9-8E6E-0347-83BD-92EC921766A6}"/>
              </a:ext>
            </a:extLst>
          </p:cNvPr>
          <p:cNvGrpSpPr/>
          <p:nvPr/>
        </p:nvGrpSpPr>
        <p:grpSpPr>
          <a:xfrm>
            <a:off x="4504542" y="2830643"/>
            <a:ext cx="7181859" cy="3312985"/>
            <a:chOff x="4504542" y="2830643"/>
            <a:chExt cx="7181859" cy="3312985"/>
          </a:xfrm>
        </p:grpSpPr>
        <p:sp>
          <p:nvSpPr>
            <p:cNvPr id="9" name="TextBox 8">
              <a:extLst>
                <a:ext uri="{FF2B5EF4-FFF2-40B4-BE49-F238E27FC236}">
                  <a16:creationId xmlns:a16="http://schemas.microsoft.com/office/drawing/2014/main" id="{C9301EE0-9AE0-9149-8791-968C277384B6}"/>
                </a:ext>
              </a:extLst>
            </p:cNvPr>
            <p:cNvSpPr txBox="1"/>
            <p:nvPr/>
          </p:nvSpPr>
          <p:spPr>
            <a:xfrm>
              <a:off x="8599833" y="5104439"/>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dirty="0"/>
                <a:t>Política </a:t>
              </a:r>
              <a:r>
                <a:rPr lang="en-MX" sz="1400" b="1" i="1" dirty="0"/>
                <a:t>(policy)</a:t>
              </a:r>
              <a:endParaRPr lang="en-MX" sz="1400" b="1" dirty="0"/>
            </a:p>
          </p:txBody>
        </p:sp>
        <p:cxnSp>
          <p:nvCxnSpPr>
            <p:cNvPr id="41" name="Straight Connector 40">
              <a:extLst>
                <a:ext uri="{FF2B5EF4-FFF2-40B4-BE49-F238E27FC236}">
                  <a16:creationId xmlns:a16="http://schemas.microsoft.com/office/drawing/2014/main" id="{51452824-EAD4-B24A-A9C1-CCD392BB8544}"/>
                </a:ext>
              </a:extLst>
            </p:cNvPr>
            <p:cNvCxnSpPr>
              <a:cxnSpLocks/>
            </p:cNvCxnSpPr>
            <p:nvPr/>
          </p:nvCxnSpPr>
          <p:spPr>
            <a:xfrm>
              <a:off x="4601978" y="2830643"/>
              <a:ext cx="0" cy="527154"/>
            </a:xfrm>
            <a:prstGeom prst="line">
              <a:avLst/>
            </a:prstGeom>
          </p:spPr>
          <p:style>
            <a:lnRef idx="1">
              <a:schemeClr val="accent5"/>
            </a:lnRef>
            <a:fillRef idx="0">
              <a:schemeClr val="accent5"/>
            </a:fillRef>
            <a:effectRef idx="0">
              <a:schemeClr val="accent5"/>
            </a:effectRef>
            <a:fontRef idx="minor">
              <a:schemeClr val="tx1"/>
            </a:fontRef>
          </p:style>
        </p:cxnSp>
        <p:cxnSp>
          <p:nvCxnSpPr>
            <p:cNvPr id="42" name="Straight Connector 41">
              <a:extLst>
                <a:ext uri="{FF2B5EF4-FFF2-40B4-BE49-F238E27FC236}">
                  <a16:creationId xmlns:a16="http://schemas.microsoft.com/office/drawing/2014/main" id="{2227FEA6-2AA0-B644-B2DE-B4554AA10CE8}"/>
                </a:ext>
              </a:extLst>
            </p:cNvPr>
            <p:cNvCxnSpPr>
              <a:cxnSpLocks/>
            </p:cNvCxnSpPr>
            <p:nvPr/>
          </p:nvCxnSpPr>
          <p:spPr>
            <a:xfrm>
              <a:off x="7415132" y="4482060"/>
              <a:ext cx="0" cy="524655"/>
            </a:xfrm>
            <a:prstGeom prst="line">
              <a:avLst/>
            </a:prstGeom>
          </p:spPr>
          <p:style>
            <a:lnRef idx="1">
              <a:schemeClr val="accent5"/>
            </a:lnRef>
            <a:fillRef idx="0">
              <a:schemeClr val="accent5"/>
            </a:fillRef>
            <a:effectRef idx="0">
              <a:schemeClr val="accent5"/>
            </a:effectRef>
            <a:fontRef idx="minor">
              <a:schemeClr val="tx1"/>
            </a:fontRef>
          </p:style>
        </p:cxnSp>
        <p:cxnSp>
          <p:nvCxnSpPr>
            <p:cNvPr id="43" name="Straight Connector 42">
              <a:extLst>
                <a:ext uri="{FF2B5EF4-FFF2-40B4-BE49-F238E27FC236}">
                  <a16:creationId xmlns:a16="http://schemas.microsoft.com/office/drawing/2014/main" id="{816EE330-859E-4347-9E30-12C7DC32AFB7}"/>
                </a:ext>
              </a:extLst>
            </p:cNvPr>
            <p:cNvCxnSpPr>
              <a:cxnSpLocks/>
            </p:cNvCxnSpPr>
            <p:nvPr/>
          </p:nvCxnSpPr>
          <p:spPr>
            <a:xfrm>
              <a:off x="5361841" y="4466188"/>
              <a:ext cx="1106412"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44" name="Straight Connector 43">
              <a:extLst>
                <a:ext uri="{FF2B5EF4-FFF2-40B4-BE49-F238E27FC236}">
                  <a16:creationId xmlns:a16="http://schemas.microsoft.com/office/drawing/2014/main" id="{A24BC686-7BC3-674A-A90D-339ED1E74748}"/>
                </a:ext>
              </a:extLst>
            </p:cNvPr>
            <p:cNvCxnSpPr>
              <a:cxnSpLocks/>
            </p:cNvCxnSpPr>
            <p:nvPr/>
          </p:nvCxnSpPr>
          <p:spPr>
            <a:xfrm>
              <a:off x="4804148" y="3357797"/>
              <a:ext cx="0" cy="556974"/>
            </a:xfrm>
            <a:prstGeom prst="line">
              <a:avLst/>
            </a:prstGeom>
          </p:spPr>
          <p:style>
            <a:lnRef idx="1">
              <a:schemeClr val="accent5"/>
            </a:lnRef>
            <a:fillRef idx="0">
              <a:schemeClr val="accent5"/>
            </a:fillRef>
            <a:effectRef idx="0">
              <a:schemeClr val="accent5"/>
            </a:effectRef>
            <a:fontRef idx="minor">
              <a:schemeClr val="tx1"/>
            </a:fontRef>
          </p:style>
        </p:cxnSp>
        <p:cxnSp>
          <p:nvCxnSpPr>
            <p:cNvPr id="45" name="Straight Connector 44">
              <a:extLst>
                <a:ext uri="{FF2B5EF4-FFF2-40B4-BE49-F238E27FC236}">
                  <a16:creationId xmlns:a16="http://schemas.microsoft.com/office/drawing/2014/main" id="{60CBCDD9-D104-684C-9A42-917B000CE53D}"/>
                </a:ext>
              </a:extLst>
            </p:cNvPr>
            <p:cNvCxnSpPr>
              <a:cxnSpLocks/>
            </p:cNvCxnSpPr>
            <p:nvPr/>
          </p:nvCxnSpPr>
          <p:spPr>
            <a:xfrm>
              <a:off x="5361841" y="3916181"/>
              <a:ext cx="0" cy="550007"/>
            </a:xfrm>
            <a:prstGeom prst="line">
              <a:avLst/>
            </a:prstGeom>
          </p:spPr>
          <p:style>
            <a:lnRef idx="1">
              <a:schemeClr val="accent5"/>
            </a:lnRef>
            <a:fillRef idx="0">
              <a:schemeClr val="accent5"/>
            </a:fillRef>
            <a:effectRef idx="0">
              <a:schemeClr val="accent5"/>
            </a:effectRef>
            <a:fontRef idx="minor">
              <a:schemeClr val="tx1"/>
            </a:fontRef>
          </p:style>
        </p:cxnSp>
        <p:cxnSp>
          <p:nvCxnSpPr>
            <p:cNvPr id="46" name="Straight Connector 45">
              <a:extLst>
                <a:ext uri="{FF2B5EF4-FFF2-40B4-BE49-F238E27FC236}">
                  <a16:creationId xmlns:a16="http://schemas.microsoft.com/office/drawing/2014/main" id="{92BADC9B-7A0E-B941-A171-2611880EF184}"/>
                </a:ext>
              </a:extLst>
            </p:cNvPr>
            <p:cNvCxnSpPr>
              <a:cxnSpLocks/>
            </p:cNvCxnSpPr>
            <p:nvPr/>
          </p:nvCxnSpPr>
          <p:spPr>
            <a:xfrm>
              <a:off x="7210266" y="4098341"/>
              <a:ext cx="0" cy="383719"/>
            </a:xfrm>
            <a:prstGeom prst="line">
              <a:avLst/>
            </a:prstGeom>
          </p:spPr>
          <p:style>
            <a:lnRef idx="1">
              <a:schemeClr val="accent5"/>
            </a:lnRef>
            <a:fillRef idx="0">
              <a:schemeClr val="accent5"/>
            </a:fillRef>
            <a:effectRef idx="0">
              <a:schemeClr val="accent5"/>
            </a:effectRef>
            <a:fontRef idx="minor">
              <a:schemeClr val="tx1"/>
            </a:fontRef>
          </p:style>
        </p:cxnSp>
        <p:cxnSp>
          <p:nvCxnSpPr>
            <p:cNvPr id="50" name="Straight Connector 49">
              <a:extLst>
                <a:ext uri="{FF2B5EF4-FFF2-40B4-BE49-F238E27FC236}">
                  <a16:creationId xmlns:a16="http://schemas.microsoft.com/office/drawing/2014/main" id="{18A111BB-30EC-2A40-9745-F548C38F252A}"/>
                </a:ext>
              </a:extLst>
            </p:cNvPr>
            <p:cNvCxnSpPr>
              <a:cxnSpLocks/>
            </p:cNvCxnSpPr>
            <p:nvPr/>
          </p:nvCxnSpPr>
          <p:spPr>
            <a:xfrm>
              <a:off x="4804148" y="3914771"/>
              <a:ext cx="557693"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51" name="Straight Connector 50">
              <a:extLst>
                <a:ext uri="{FF2B5EF4-FFF2-40B4-BE49-F238E27FC236}">
                  <a16:creationId xmlns:a16="http://schemas.microsoft.com/office/drawing/2014/main" id="{4F7086E7-E3F8-414B-88D7-A08F0E05DFA4}"/>
                </a:ext>
              </a:extLst>
            </p:cNvPr>
            <p:cNvCxnSpPr>
              <a:cxnSpLocks/>
            </p:cNvCxnSpPr>
            <p:nvPr/>
          </p:nvCxnSpPr>
          <p:spPr>
            <a:xfrm>
              <a:off x="4601978" y="3357802"/>
              <a:ext cx="202170"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52" name="Straight Connector 51">
              <a:extLst>
                <a:ext uri="{FF2B5EF4-FFF2-40B4-BE49-F238E27FC236}">
                  <a16:creationId xmlns:a16="http://schemas.microsoft.com/office/drawing/2014/main" id="{CD359EEF-DC2D-4C40-9EC1-31186CE9275F}"/>
                </a:ext>
              </a:extLst>
            </p:cNvPr>
            <p:cNvCxnSpPr>
              <a:cxnSpLocks/>
            </p:cNvCxnSpPr>
            <p:nvPr/>
          </p:nvCxnSpPr>
          <p:spPr>
            <a:xfrm>
              <a:off x="4504542" y="2831035"/>
              <a:ext cx="97436"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53" name="Straight Connector 52">
              <a:extLst>
                <a:ext uri="{FF2B5EF4-FFF2-40B4-BE49-F238E27FC236}">
                  <a16:creationId xmlns:a16="http://schemas.microsoft.com/office/drawing/2014/main" id="{29FC580C-6936-1E44-AB06-7CF7B84EB85F}"/>
                </a:ext>
              </a:extLst>
            </p:cNvPr>
            <p:cNvCxnSpPr>
              <a:cxnSpLocks/>
            </p:cNvCxnSpPr>
            <p:nvPr/>
          </p:nvCxnSpPr>
          <p:spPr>
            <a:xfrm>
              <a:off x="6475748" y="4096079"/>
              <a:ext cx="734518" cy="2262"/>
            </a:xfrm>
            <a:prstGeom prst="line">
              <a:avLst/>
            </a:prstGeom>
          </p:spPr>
          <p:style>
            <a:lnRef idx="1">
              <a:schemeClr val="accent5"/>
            </a:lnRef>
            <a:fillRef idx="0">
              <a:schemeClr val="accent5"/>
            </a:fillRef>
            <a:effectRef idx="0">
              <a:schemeClr val="accent5"/>
            </a:effectRef>
            <a:fontRef idx="minor">
              <a:schemeClr val="tx1"/>
            </a:fontRef>
          </p:style>
        </p:cxnSp>
        <p:cxnSp>
          <p:nvCxnSpPr>
            <p:cNvPr id="54" name="Straight Connector 53">
              <a:extLst>
                <a:ext uri="{FF2B5EF4-FFF2-40B4-BE49-F238E27FC236}">
                  <a16:creationId xmlns:a16="http://schemas.microsoft.com/office/drawing/2014/main" id="{9BA8DE2E-7AC8-1E4D-AB5C-07F4949A0F98}"/>
                </a:ext>
              </a:extLst>
            </p:cNvPr>
            <p:cNvCxnSpPr>
              <a:cxnSpLocks/>
            </p:cNvCxnSpPr>
            <p:nvPr/>
          </p:nvCxnSpPr>
          <p:spPr>
            <a:xfrm>
              <a:off x="7218722" y="4482050"/>
              <a:ext cx="196410"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64" name="Straight Connector 63">
              <a:extLst>
                <a:ext uri="{FF2B5EF4-FFF2-40B4-BE49-F238E27FC236}">
                  <a16:creationId xmlns:a16="http://schemas.microsoft.com/office/drawing/2014/main" id="{C65402D9-7DF9-934E-BBA8-E90D8E852EAE}"/>
                </a:ext>
              </a:extLst>
            </p:cNvPr>
            <p:cNvCxnSpPr>
              <a:cxnSpLocks/>
            </p:cNvCxnSpPr>
            <p:nvPr/>
          </p:nvCxnSpPr>
          <p:spPr>
            <a:xfrm flipH="1">
              <a:off x="6464506" y="4098341"/>
              <a:ext cx="11243" cy="367847"/>
            </a:xfrm>
            <a:prstGeom prst="line">
              <a:avLst/>
            </a:prstGeom>
          </p:spPr>
          <p:style>
            <a:lnRef idx="1">
              <a:schemeClr val="accent5"/>
            </a:lnRef>
            <a:fillRef idx="0">
              <a:schemeClr val="accent5"/>
            </a:fillRef>
            <a:effectRef idx="0">
              <a:schemeClr val="accent5"/>
            </a:effectRef>
            <a:fontRef idx="minor">
              <a:schemeClr val="tx1"/>
            </a:fontRef>
          </p:style>
        </p:cxnSp>
        <p:cxnSp>
          <p:nvCxnSpPr>
            <p:cNvPr id="65" name="Straight Connector 64">
              <a:extLst>
                <a:ext uri="{FF2B5EF4-FFF2-40B4-BE49-F238E27FC236}">
                  <a16:creationId xmlns:a16="http://schemas.microsoft.com/office/drawing/2014/main" id="{FB184E3B-D34D-F349-A30F-0F8EF68B868E}"/>
                </a:ext>
              </a:extLst>
            </p:cNvPr>
            <p:cNvCxnSpPr>
              <a:cxnSpLocks/>
            </p:cNvCxnSpPr>
            <p:nvPr/>
          </p:nvCxnSpPr>
          <p:spPr>
            <a:xfrm>
              <a:off x="7599686" y="5006715"/>
              <a:ext cx="0" cy="107301"/>
            </a:xfrm>
            <a:prstGeom prst="line">
              <a:avLst/>
            </a:prstGeom>
          </p:spPr>
          <p:style>
            <a:lnRef idx="1">
              <a:schemeClr val="accent5"/>
            </a:lnRef>
            <a:fillRef idx="0">
              <a:schemeClr val="accent5"/>
            </a:fillRef>
            <a:effectRef idx="0">
              <a:schemeClr val="accent5"/>
            </a:effectRef>
            <a:fontRef idx="minor">
              <a:schemeClr val="tx1"/>
            </a:fontRef>
          </p:style>
        </p:cxnSp>
        <p:cxnSp>
          <p:nvCxnSpPr>
            <p:cNvPr id="67" name="Straight Connector 66">
              <a:extLst>
                <a:ext uri="{FF2B5EF4-FFF2-40B4-BE49-F238E27FC236}">
                  <a16:creationId xmlns:a16="http://schemas.microsoft.com/office/drawing/2014/main" id="{E78F494B-F687-F14B-8B44-41AB575111D0}"/>
                </a:ext>
              </a:extLst>
            </p:cNvPr>
            <p:cNvCxnSpPr>
              <a:cxnSpLocks/>
            </p:cNvCxnSpPr>
            <p:nvPr/>
          </p:nvCxnSpPr>
          <p:spPr>
            <a:xfrm>
              <a:off x="7415132" y="5006715"/>
              <a:ext cx="184554" cy="0"/>
            </a:xfrm>
            <a:prstGeom prst="line">
              <a:avLst/>
            </a:prstGeom>
          </p:spPr>
          <p:style>
            <a:lnRef idx="1">
              <a:schemeClr val="accent5"/>
            </a:lnRef>
            <a:fillRef idx="0">
              <a:schemeClr val="accent5"/>
            </a:fillRef>
            <a:effectRef idx="0">
              <a:schemeClr val="accent5"/>
            </a:effectRef>
            <a:fontRef idx="minor">
              <a:schemeClr val="tx1"/>
            </a:fontRef>
          </p:style>
        </p:cxnSp>
        <p:cxnSp>
          <p:nvCxnSpPr>
            <p:cNvPr id="85" name="Elbow Connector 84">
              <a:extLst>
                <a:ext uri="{FF2B5EF4-FFF2-40B4-BE49-F238E27FC236}">
                  <a16:creationId xmlns:a16="http://schemas.microsoft.com/office/drawing/2014/main" id="{F37C1FBD-99DE-B14D-9E91-56F940370747}"/>
                </a:ext>
              </a:extLst>
            </p:cNvPr>
            <p:cNvCxnSpPr>
              <a:stCxn id="9" idx="1"/>
            </p:cNvCxnSpPr>
            <p:nvPr/>
          </p:nvCxnSpPr>
          <p:spPr>
            <a:xfrm rot="10800000" flipV="1">
              <a:off x="8057207" y="5258327"/>
              <a:ext cx="542626" cy="385469"/>
            </a:xfrm>
            <a:prstGeom prst="bentConnector3">
              <a:avLst>
                <a:gd name="adj1" fmla="val 38950"/>
              </a:avLst>
            </a:prstGeom>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4D486AFE-949F-EE41-8FB6-64109D5F1F81}"/>
                </a:ext>
              </a:extLst>
            </p:cNvPr>
            <p:cNvCxnSpPr>
              <a:cxnSpLocks/>
            </p:cNvCxnSpPr>
            <p:nvPr/>
          </p:nvCxnSpPr>
          <p:spPr>
            <a:xfrm>
              <a:off x="7554716" y="5168268"/>
              <a:ext cx="0" cy="475529"/>
            </a:xfrm>
            <a:prstGeom prst="line">
              <a:avLst/>
            </a:prstGeom>
          </p:spPr>
          <p:style>
            <a:lnRef idx="1">
              <a:schemeClr val="accent2"/>
            </a:lnRef>
            <a:fillRef idx="0">
              <a:schemeClr val="accent2"/>
            </a:fillRef>
            <a:effectRef idx="0">
              <a:schemeClr val="accent2"/>
            </a:effectRef>
            <a:fontRef idx="minor">
              <a:schemeClr val="tx1"/>
            </a:fontRef>
          </p:style>
        </p:cxnSp>
        <p:cxnSp>
          <p:nvCxnSpPr>
            <p:cNvPr id="94" name="Straight Connector 93">
              <a:extLst>
                <a:ext uri="{FF2B5EF4-FFF2-40B4-BE49-F238E27FC236}">
                  <a16:creationId xmlns:a16="http://schemas.microsoft.com/office/drawing/2014/main" id="{EBD2E35C-57D4-AB41-8382-04FC0CB85F64}"/>
                </a:ext>
              </a:extLst>
            </p:cNvPr>
            <p:cNvCxnSpPr>
              <a:cxnSpLocks/>
            </p:cNvCxnSpPr>
            <p:nvPr/>
          </p:nvCxnSpPr>
          <p:spPr>
            <a:xfrm>
              <a:off x="7554716" y="5643797"/>
              <a:ext cx="500723" cy="0"/>
            </a:xfrm>
            <a:prstGeom prst="line">
              <a:avLst/>
            </a:prstGeom>
          </p:spPr>
          <p:style>
            <a:lnRef idx="1">
              <a:schemeClr val="accent1"/>
            </a:lnRef>
            <a:fillRef idx="0">
              <a:schemeClr val="accent1"/>
            </a:fillRef>
            <a:effectRef idx="0">
              <a:schemeClr val="accent1"/>
            </a:effectRef>
            <a:fontRef idx="minor">
              <a:schemeClr val="tx1"/>
            </a:fontRef>
          </p:style>
        </p:cxnSp>
        <p:sp>
          <p:nvSpPr>
            <p:cNvPr id="105" name="TextBox 104">
              <a:extLst>
                <a:ext uri="{FF2B5EF4-FFF2-40B4-BE49-F238E27FC236}">
                  <a16:creationId xmlns:a16="http://schemas.microsoft.com/office/drawing/2014/main" id="{DC81B993-51E3-F346-840A-80BDBB1A7B5B}"/>
                </a:ext>
              </a:extLst>
            </p:cNvPr>
            <p:cNvSpPr txBox="1"/>
            <p:nvPr/>
          </p:nvSpPr>
          <p:spPr>
            <a:xfrm>
              <a:off x="8609549" y="5404964"/>
              <a:ext cx="3076851" cy="73866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a:t>La función que toma un estado y devuelve una acción, equivalente a la estrategia del agente</a:t>
              </a:r>
            </a:p>
          </p:txBody>
        </p:sp>
      </p:grpSp>
      <p:grpSp>
        <p:nvGrpSpPr>
          <p:cNvPr id="24" name="Group 23">
            <a:extLst>
              <a:ext uri="{FF2B5EF4-FFF2-40B4-BE49-F238E27FC236}">
                <a16:creationId xmlns:a16="http://schemas.microsoft.com/office/drawing/2014/main" id="{3FA87929-77DD-6546-91DE-182202B22120}"/>
              </a:ext>
            </a:extLst>
          </p:cNvPr>
          <p:cNvGrpSpPr/>
          <p:nvPr/>
        </p:nvGrpSpPr>
        <p:grpSpPr>
          <a:xfrm>
            <a:off x="7989755" y="3735610"/>
            <a:ext cx="3696646" cy="1477748"/>
            <a:chOff x="7989755" y="3735610"/>
            <a:chExt cx="3696646" cy="1477748"/>
          </a:xfrm>
        </p:grpSpPr>
        <p:cxnSp>
          <p:nvCxnSpPr>
            <p:cNvPr id="35" name="Straight Connector 34">
              <a:extLst>
                <a:ext uri="{FF2B5EF4-FFF2-40B4-BE49-F238E27FC236}">
                  <a16:creationId xmlns:a16="http://schemas.microsoft.com/office/drawing/2014/main" id="{CA0E76C6-F9FC-A34C-9B1E-8FBB273542E5}"/>
                </a:ext>
              </a:extLst>
            </p:cNvPr>
            <p:cNvCxnSpPr>
              <a:cxnSpLocks/>
            </p:cNvCxnSpPr>
            <p:nvPr/>
          </p:nvCxnSpPr>
          <p:spPr>
            <a:xfrm flipH="1">
              <a:off x="7989755" y="5213358"/>
              <a:ext cx="469325"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CA740AA1-B595-C441-A950-A6D6571E2980}"/>
                </a:ext>
              </a:extLst>
            </p:cNvPr>
            <p:cNvGrpSpPr/>
            <p:nvPr/>
          </p:nvGrpSpPr>
          <p:grpSpPr>
            <a:xfrm>
              <a:off x="8459081" y="3735610"/>
              <a:ext cx="3227320" cy="1470251"/>
              <a:chOff x="8459081" y="3735610"/>
              <a:chExt cx="3227320" cy="1470251"/>
            </a:xfrm>
          </p:grpSpPr>
          <p:sp>
            <p:nvSpPr>
              <p:cNvPr id="7" name="TextBox 6">
                <a:extLst>
                  <a:ext uri="{FF2B5EF4-FFF2-40B4-BE49-F238E27FC236}">
                    <a16:creationId xmlns:a16="http://schemas.microsoft.com/office/drawing/2014/main" id="{431AE0F1-F649-694B-BC82-8357F1D7F857}"/>
                  </a:ext>
                </a:extLst>
              </p:cNvPr>
              <p:cNvSpPr txBox="1"/>
              <p:nvPr/>
            </p:nvSpPr>
            <p:spPr>
              <a:xfrm>
                <a:off x="8599833" y="3735610"/>
                <a:ext cx="308656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b="1"/>
                  <a:t>Recompensa</a:t>
                </a:r>
              </a:p>
            </p:txBody>
          </p:sp>
          <p:cxnSp>
            <p:nvCxnSpPr>
              <p:cNvPr id="23" name="Elbow Connector 22">
                <a:extLst>
                  <a:ext uri="{FF2B5EF4-FFF2-40B4-BE49-F238E27FC236}">
                    <a16:creationId xmlns:a16="http://schemas.microsoft.com/office/drawing/2014/main" id="{CD58DDF4-0ADF-CD44-B83C-B96A54C11072}"/>
                  </a:ext>
                </a:extLst>
              </p:cNvPr>
              <p:cNvCxnSpPr>
                <a:cxnSpLocks/>
                <a:stCxn id="7" idx="1"/>
              </p:cNvCxnSpPr>
              <p:nvPr/>
            </p:nvCxnSpPr>
            <p:spPr>
              <a:xfrm rot="10800000" flipV="1">
                <a:off x="8459081" y="3889498"/>
                <a:ext cx="140753" cy="1316363"/>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106" name="TextBox 105">
                <a:extLst>
                  <a:ext uri="{FF2B5EF4-FFF2-40B4-BE49-F238E27FC236}">
                    <a16:creationId xmlns:a16="http://schemas.microsoft.com/office/drawing/2014/main" id="{BA1BD97E-162C-0C4C-A9FE-B4C4754C511B}"/>
                  </a:ext>
                </a:extLst>
              </p:cNvPr>
              <p:cNvSpPr txBox="1"/>
              <p:nvPr/>
            </p:nvSpPr>
            <p:spPr>
              <a:xfrm>
                <a:off x="8609549" y="4023810"/>
                <a:ext cx="2763546" cy="738664"/>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buNone/>
                </a:pPr>
                <a:r>
                  <a:rPr lang="en-MX" sz="1400"/>
                  <a:t>Lo que el agente recibe al tomar una acción en un estado, puede no ser inmediata</a:t>
                </a:r>
              </a:p>
            </p:txBody>
          </p:sp>
        </p:grpSp>
      </p:grpSp>
    </p:spTree>
    <p:extLst>
      <p:ext uri="{BB962C8B-B14F-4D97-AF65-F5344CB8AC3E}">
        <p14:creationId xmlns:p14="http://schemas.microsoft.com/office/powerpoint/2010/main" val="2760630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FB753-F5A0-0F4B-A4AB-7207B0B15044}"/>
              </a:ext>
            </a:extLst>
          </p:cNvPr>
          <p:cNvSpPr>
            <a:spLocks noGrp="1"/>
          </p:cNvSpPr>
          <p:nvPr>
            <p:ph type="title"/>
          </p:nvPr>
        </p:nvSpPr>
        <p:spPr/>
        <p:txBody>
          <a:bodyPr/>
          <a:lstStyle/>
          <a:p>
            <a:r>
              <a:rPr lang="en-MX" dirty="0"/>
              <a:t>Tipos de aprendizaje reforzado</a:t>
            </a:r>
          </a:p>
        </p:txBody>
      </p:sp>
      <p:sp>
        <p:nvSpPr>
          <p:cNvPr id="4" name="TextBox 3">
            <a:extLst>
              <a:ext uri="{FF2B5EF4-FFF2-40B4-BE49-F238E27FC236}">
                <a16:creationId xmlns:a16="http://schemas.microsoft.com/office/drawing/2014/main" id="{A0E036A2-28F7-2344-9B77-7A1090B1A21D}"/>
              </a:ext>
            </a:extLst>
          </p:cNvPr>
          <p:cNvSpPr txBox="1"/>
          <p:nvPr/>
        </p:nvSpPr>
        <p:spPr>
          <a:xfrm>
            <a:off x="4517136" y="2028452"/>
            <a:ext cx="2807208"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b="1" dirty="0"/>
              <a:t>Aprendizaje Reforzado</a:t>
            </a:r>
          </a:p>
        </p:txBody>
      </p:sp>
      <p:sp>
        <p:nvSpPr>
          <p:cNvPr id="5" name="TextBox 4">
            <a:extLst>
              <a:ext uri="{FF2B5EF4-FFF2-40B4-BE49-F238E27FC236}">
                <a16:creationId xmlns:a16="http://schemas.microsoft.com/office/drawing/2014/main" id="{6BD7BAC9-A954-C345-9744-793A0DE2F5E7}"/>
              </a:ext>
            </a:extLst>
          </p:cNvPr>
          <p:cNvSpPr txBox="1"/>
          <p:nvPr/>
        </p:nvSpPr>
        <p:spPr>
          <a:xfrm>
            <a:off x="7637556" y="3116510"/>
            <a:ext cx="1604224" cy="307777"/>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b="1" dirty="0"/>
              <a:t>Q - Learning</a:t>
            </a:r>
          </a:p>
        </p:txBody>
      </p:sp>
      <p:sp>
        <p:nvSpPr>
          <p:cNvPr id="6" name="TextBox 5">
            <a:extLst>
              <a:ext uri="{FF2B5EF4-FFF2-40B4-BE49-F238E27FC236}">
                <a16:creationId xmlns:a16="http://schemas.microsoft.com/office/drawing/2014/main" id="{98FB2D7F-6481-8949-ABD9-7C96146C1B97}"/>
              </a:ext>
            </a:extLst>
          </p:cNvPr>
          <p:cNvSpPr txBox="1"/>
          <p:nvPr/>
        </p:nvSpPr>
        <p:spPr>
          <a:xfrm>
            <a:off x="1763062" y="3116510"/>
            <a:ext cx="1604224" cy="523220"/>
          </a:xfrm>
          <a:prstGeom prst="rect">
            <a:avLst/>
          </a:prstGeom>
        </p:spPr>
        <p:txBody>
          <a:bodyPr vert="horz" wrap="square"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n-MX" sz="1400" b="1" dirty="0"/>
              <a:t>Modelos de Markov</a:t>
            </a:r>
          </a:p>
        </p:txBody>
      </p:sp>
      <p:cxnSp>
        <p:nvCxnSpPr>
          <p:cNvPr id="11" name="Elbow Connector 10">
            <a:extLst>
              <a:ext uri="{FF2B5EF4-FFF2-40B4-BE49-F238E27FC236}">
                <a16:creationId xmlns:a16="http://schemas.microsoft.com/office/drawing/2014/main" id="{56BA141F-10FD-E444-94C1-21AC5E37B8CE}"/>
              </a:ext>
            </a:extLst>
          </p:cNvPr>
          <p:cNvCxnSpPr>
            <a:cxnSpLocks/>
            <a:stCxn id="4" idx="2"/>
            <a:endCxn id="6" idx="0"/>
          </p:cNvCxnSpPr>
          <p:nvPr/>
        </p:nvCxnSpPr>
        <p:spPr>
          <a:xfrm rot="5400000">
            <a:off x="3852817" y="1048586"/>
            <a:ext cx="780281" cy="3355566"/>
          </a:xfrm>
          <a:prstGeom prst="bentConnector3">
            <a:avLst/>
          </a:prstGeom>
        </p:spPr>
        <p:style>
          <a:lnRef idx="1">
            <a:schemeClr val="accent1"/>
          </a:lnRef>
          <a:fillRef idx="0">
            <a:schemeClr val="accent1"/>
          </a:fillRef>
          <a:effectRef idx="0">
            <a:schemeClr val="accent1"/>
          </a:effectRef>
          <a:fontRef idx="minor">
            <a:schemeClr val="tx1"/>
          </a:fontRef>
        </p:style>
      </p:cxnSp>
      <p:cxnSp>
        <p:nvCxnSpPr>
          <p:cNvPr id="13" name="Elbow Connector 12">
            <a:extLst>
              <a:ext uri="{FF2B5EF4-FFF2-40B4-BE49-F238E27FC236}">
                <a16:creationId xmlns:a16="http://schemas.microsoft.com/office/drawing/2014/main" id="{B2094E18-75A1-0045-A97A-5D0B8F558354}"/>
              </a:ext>
            </a:extLst>
          </p:cNvPr>
          <p:cNvCxnSpPr>
            <a:cxnSpLocks/>
            <a:stCxn id="4" idx="2"/>
            <a:endCxn id="5" idx="0"/>
          </p:cNvCxnSpPr>
          <p:nvPr/>
        </p:nvCxnSpPr>
        <p:spPr>
          <a:xfrm rot="16200000" flipH="1">
            <a:off x="6790064" y="1466905"/>
            <a:ext cx="780281" cy="2518928"/>
          </a:xfrm>
          <a:prstGeom prst="bentConnector3">
            <a:avLst/>
          </a:prstGeom>
        </p:spPr>
        <p:style>
          <a:lnRef idx="1">
            <a:schemeClr val="accent1"/>
          </a:lnRef>
          <a:fillRef idx="0">
            <a:schemeClr val="accent1"/>
          </a:fillRef>
          <a:effectRef idx="0">
            <a:schemeClr val="accent1"/>
          </a:effectRef>
          <a:fontRef idx="minor">
            <a:schemeClr val="tx1"/>
          </a:fontRef>
        </p:style>
      </p:cxnSp>
      <p:sp>
        <p:nvSpPr>
          <p:cNvPr id="28" name="5. Source">
            <a:extLst>
              <a:ext uri="{FF2B5EF4-FFF2-40B4-BE49-F238E27FC236}">
                <a16:creationId xmlns:a16="http://schemas.microsoft.com/office/drawing/2014/main" id="{E0501864-63FB-B641-A417-0E42509C6A72}"/>
              </a:ext>
            </a:extLst>
          </p:cNvPr>
          <p:cNvSpPr>
            <a:spLocks noChangeArrowheads="1"/>
          </p:cNvSpPr>
          <p:nvPr/>
        </p:nvSpPr>
        <p:spPr bwMode="auto">
          <a:xfrm>
            <a:off x="119063" y="6435725"/>
            <a:ext cx="6862762"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pPr marL="609600" indent="-609600" defTabSz="895350">
              <a:tabLst>
                <a:tab pos="612775" algn="l"/>
              </a:tabLst>
            </a:pPr>
            <a:r>
              <a:rPr lang="en-US" sz="1000" dirty="0">
                <a:latin typeface="+mn-lt"/>
              </a:rPr>
              <a:t>SOURCE: Springer, Medium (images)</a:t>
            </a:r>
          </a:p>
        </p:txBody>
      </p:sp>
      <p:pic>
        <p:nvPicPr>
          <p:cNvPr id="3" name="Picture 2" descr="An Overview of Reinforcement Learning: Teaching Machines to Play Games –  Python Machine Learning">
            <a:extLst>
              <a:ext uri="{FF2B5EF4-FFF2-40B4-BE49-F238E27FC236}">
                <a16:creationId xmlns:a16="http://schemas.microsoft.com/office/drawing/2014/main" id="{CF7DC307-347F-E748-A6B3-2ABECD92105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140" t="9007" r="6374" b="8336"/>
          <a:stretch/>
        </p:blipFill>
        <p:spPr bwMode="auto">
          <a:xfrm>
            <a:off x="5395018" y="3780146"/>
            <a:ext cx="2011809" cy="1768901"/>
          </a:xfrm>
          <a:prstGeom prst="rect">
            <a:avLst/>
          </a:prstGeom>
          <a:noFill/>
          <a:extLst>
            <a:ext uri="{909E8E84-426E-40DD-AFC4-6F175D3DCCD1}">
              <a14:hiddenFill xmlns:a14="http://schemas.microsoft.com/office/drawing/2010/main">
                <a:solidFill>
                  <a:srgbClr val="FFFFFF"/>
                </a:solidFill>
              </a14:hiddenFill>
            </a:ext>
          </a:extLst>
        </p:spPr>
      </p:pic>
      <p:pic>
        <p:nvPicPr>
          <p:cNvPr id="9220" name="Picture 4" descr="Announcements CS 4100: Artificial Intelligence Example: Grid World Recap:  MDPs">
            <a:extLst>
              <a:ext uri="{FF2B5EF4-FFF2-40B4-BE49-F238E27FC236}">
                <a16:creationId xmlns:a16="http://schemas.microsoft.com/office/drawing/2014/main" id="{A7BDEE7B-C50E-EC47-9653-57D4F7C5B49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85" t="5055" r="1205" b="3219"/>
          <a:stretch/>
        </p:blipFill>
        <p:spPr bwMode="auto">
          <a:xfrm>
            <a:off x="7565741" y="3780146"/>
            <a:ext cx="2011809" cy="1768901"/>
          </a:xfrm>
          <a:prstGeom prst="rect">
            <a:avLst/>
          </a:prstGeom>
          <a:noFill/>
          <a:extLst>
            <a:ext uri="{909E8E84-426E-40DD-AFC4-6F175D3DCCD1}">
              <a14:hiddenFill xmlns:a14="http://schemas.microsoft.com/office/drawing/2010/main">
                <a:solidFill>
                  <a:srgbClr val="FFFFFF"/>
                </a:solidFill>
              </a14:hiddenFill>
            </a:ext>
          </a:extLst>
        </p:spPr>
      </p:pic>
      <p:pic>
        <p:nvPicPr>
          <p:cNvPr id="9222" name="Picture 6" descr="A summary of Deep Reinforcement Learning (RL) Bootcamp: Lecture 1 | by  Michael Avendi | randomAI | Medium">
            <a:extLst>
              <a:ext uri="{FF2B5EF4-FFF2-40B4-BE49-F238E27FC236}">
                <a16:creationId xmlns:a16="http://schemas.microsoft.com/office/drawing/2014/main" id="{ABA39AF6-3D45-1B42-BD5F-5D5A1895D743}"/>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105" t="11271" r="3193" b="6463"/>
          <a:stretch/>
        </p:blipFill>
        <p:spPr bwMode="auto">
          <a:xfrm>
            <a:off x="9736464" y="3780146"/>
            <a:ext cx="2052691" cy="1768902"/>
          </a:xfrm>
          <a:prstGeom prst="rect">
            <a:avLst/>
          </a:prstGeom>
          <a:noFill/>
          <a:extLst>
            <a:ext uri="{909E8E84-426E-40DD-AFC4-6F175D3DCCD1}">
              <a14:hiddenFill xmlns:a14="http://schemas.microsoft.com/office/drawing/2010/main">
                <a:solidFill>
                  <a:srgbClr val="FFFFFF"/>
                </a:solidFill>
              </a14:hiddenFill>
            </a:ext>
          </a:extLst>
        </p:spPr>
      </p:pic>
      <p:pic>
        <p:nvPicPr>
          <p:cNvPr id="9224" name="Picture 8" descr="Reinforcement learning and model predictive control for robust embedded  quadrotor guidance and control | SpringerLink">
            <a:extLst>
              <a:ext uri="{FF2B5EF4-FFF2-40B4-BE49-F238E27FC236}">
                <a16:creationId xmlns:a16="http://schemas.microsoft.com/office/drawing/2014/main" id="{F48BEC33-B1F2-6F4C-99FF-D978112B64D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4653" y="3776411"/>
            <a:ext cx="3481042" cy="17887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95183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BB912-212D-A743-ABDD-8CA2D82CBC09}"/>
              </a:ext>
            </a:extLst>
          </p:cNvPr>
          <p:cNvSpPr>
            <a:spLocks noGrp="1"/>
          </p:cNvSpPr>
          <p:nvPr>
            <p:ph type="title"/>
          </p:nvPr>
        </p:nvSpPr>
        <p:spPr/>
        <p:txBody>
          <a:bodyPr/>
          <a:lstStyle/>
          <a:p>
            <a:r>
              <a:rPr lang="en-US" dirty="0"/>
              <a:t>P</a:t>
            </a:r>
            <a:r>
              <a:rPr lang="en-MX" dirty="0"/>
              <a:t>olicy iteration</a:t>
            </a:r>
            <a:r>
              <a:rPr lang="en-MX" baseline="30000" dirty="0"/>
              <a:t>1</a:t>
            </a:r>
            <a:r>
              <a:rPr lang="en-MX" dirty="0"/>
              <a:t> </a:t>
            </a:r>
          </a:p>
        </p:txBody>
      </p:sp>
      <p:pic>
        <p:nvPicPr>
          <p:cNvPr id="5" name="Content Placeholder 4">
            <a:extLst>
              <a:ext uri="{FF2B5EF4-FFF2-40B4-BE49-F238E27FC236}">
                <a16:creationId xmlns:a16="http://schemas.microsoft.com/office/drawing/2014/main" id="{9ACA45E5-6FFE-0544-A6FA-5173DDC62716}"/>
              </a:ext>
            </a:extLst>
          </p:cNvPr>
          <p:cNvPicPr>
            <a:picLocks noGrp="1" noChangeAspect="1"/>
          </p:cNvPicPr>
          <p:nvPr>
            <p:ph idx="1"/>
          </p:nvPr>
        </p:nvPicPr>
        <p:blipFill rotWithShape="1">
          <a:blip r:embed="rId2"/>
          <a:srcRect l="24059" t="12304" r="29582" b="79830"/>
          <a:stretch/>
        </p:blipFill>
        <p:spPr>
          <a:xfrm>
            <a:off x="4362181" y="2966547"/>
            <a:ext cx="3426449" cy="426739"/>
          </a:xfrm>
        </p:spPr>
      </p:pic>
      <p:sp>
        <p:nvSpPr>
          <p:cNvPr id="3" name="Rectangle 2">
            <a:extLst>
              <a:ext uri="{FF2B5EF4-FFF2-40B4-BE49-F238E27FC236}">
                <a16:creationId xmlns:a16="http://schemas.microsoft.com/office/drawing/2014/main" id="{4406CBC7-DA33-1248-A6A7-B895DCF914CB}"/>
              </a:ext>
            </a:extLst>
          </p:cNvPr>
          <p:cNvSpPr/>
          <p:nvPr/>
        </p:nvSpPr>
        <p:spPr>
          <a:xfrm>
            <a:off x="420130" y="2039931"/>
            <a:ext cx="11310550" cy="758133"/>
          </a:xfrm>
          <a:prstGeom prst="rect">
            <a:avLst/>
          </a:prstGeom>
        </p:spPr>
        <p:txBody>
          <a:bodyPr vert="horz" lIns="91440" tIns="45720" rIns="91440" bIns="45720" rtlCol="0" anchor="ctr">
            <a:normAutofit/>
          </a:bodyPr>
          <a:lstStyle/>
          <a:p>
            <a:pPr>
              <a:spcBef>
                <a:spcPct val="20000"/>
              </a:spcBef>
              <a:spcAft>
                <a:spcPts val="600"/>
              </a:spcAft>
              <a:buClr>
                <a:schemeClr val="accent2"/>
              </a:buClr>
              <a:buSzPct val="92000"/>
            </a:pPr>
            <a:r>
              <a:rPr lang="en-US" sz="1600" dirty="0">
                <a:solidFill>
                  <a:schemeClr val="tx2"/>
                </a:solidFill>
              </a:rPr>
              <a:t>Se </a:t>
            </a:r>
            <a:r>
              <a:rPr lang="en-US" sz="1600" dirty="0" err="1">
                <a:solidFill>
                  <a:schemeClr val="tx2"/>
                </a:solidFill>
              </a:rPr>
              <a:t>puede</a:t>
            </a:r>
            <a:r>
              <a:rPr lang="en-US" sz="1600" dirty="0">
                <a:solidFill>
                  <a:schemeClr val="tx2"/>
                </a:solidFill>
              </a:rPr>
              <a:t> </a:t>
            </a:r>
            <a:r>
              <a:rPr lang="en-US" sz="1600" dirty="0" err="1">
                <a:solidFill>
                  <a:schemeClr val="tx2"/>
                </a:solidFill>
              </a:rPr>
              <a:t>asignar</a:t>
            </a:r>
            <a:r>
              <a:rPr lang="en-US" sz="1600" dirty="0">
                <a:solidFill>
                  <a:schemeClr val="tx2"/>
                </a:solidFill>
              </a:rPr>
              <a:t> de </a:t>
            </a:r>
            <a:r>
              <a:rPr lang="en-US" sz="1600" dirty="0" err="1">
                <a:solidFill>
                  <a:schemeClr val="tx2"/>
                </a:solidFill>
              </a:rPr>
              <a:t>manera</a:t>
            </a:r>
            <a:r>
              <a:rPr lang="en-US" sz="1600" dirty="0">
                <a:solidFill>
                  <a:schemeClr val="tx2"/>
                </a:solidFill>
              </a:rPr>
              <a:t> </a:t>
            </a:r>
            <a:r>
              <a:rPr lang="en-US" sz="1600" dirty="0" err="1">
                <a:solidFill>
                  <a:schemeClr val="tx2"/>
                </a:solidFill>
              </a:rPr>
              <a:t>iterativa</a:t>
            </a:r>
            <a:r>
              <a:rPr lang="en-US" sz="1600" dirty="0">
                <a:solidFill>
                  <a:schemeClr val="tx2"/>
                </a:solidFill>
              </a:rPr>
              <a:t> una </a:t>
            </a:r>
            <a:r>
              <a:rPr lang="en-US" sz="1600" dirty="0" err="1">
                <a:solidFill>
                  <a:schemeClr val="tx2"/>
                </a:solidFill>
              </a:rPr>
              <a:t>política</a:t>
            </a:r>
            <a:r>
              <a:rPr lang="en-US" sz="1600" dirty="0">
                <a:solidFill>
                  <a:schemeClr val="tx2"/>
                </a:solidFill>
              </a:rPr>
              <a:t> (</a:t>
            </a:r>
            <a:r>
              <a:rPr lang="en-US" sz="1600" i="1" dirty="0">
                <a:solidFill>
                  <a:schemeClr val="tx2"/>
                </a:solidFill>
              </a:rPr>
              <a:t>policy</a:t>
            </a:r>
            <a:r>
              <a:rPr lang="en-US" sz="1600" dirty="0">
                <a:solidFill>
                  <a:schemeClr val="tx2"/>
                </a:solidFill>
              </a:rPr>
              <a:t>) a </a:t>
            </a:r>
            <a:r>
              <a:rPr lang="en-US" sz="1600" dirty="0" err="1">
                <a:solidFill>
                  <a:schemeClr val="tx2"/>
                </a:solidFill>
              </a:rPr>
              <a:t>cada</a:t>
            </a:r>
            <a:r>
              <a:rPr lang="en-US" sz="1600" dirty="0">
                <a:solidFill>
                  <a:schemeClr val="tx2"/>
                </a:solidFill>
              </a:rPr>
              <a:t> </a:t>
            </a:r>
            <a:r>
              <a:rPr lang="en-US" sz="1600" dirty="0" err="1">
                <a:solidFill>
                  <a:schemeClr val="tx2"/>
                </a:solidFill>
              </a:rPr>
              <a:t>agente</a:t>
            </a:r>
            <a:r>
              <a:rPr lang="en-US" sz="1600" dirty="0">
                <a:solidFill>
                  <a:schemeClr val="tx2"/>
                </a:solidFill>
              </a:rPr>
              <a:t>, </a:t>
            </a:r>
            <a:r>
              <a:rPr lang="en-US" sz="1600" dirty="0" err="1">
                <a:solidFill>
                  <a:schemeClr val="tx2"/>
                </a:solidFill>
              </a:rPr>
              <a:t>evaluar</a:t>
            </a:r>
            <a:r>
              <a:rPr lang="en-US" sz="1600" dirty="0">
                <a:solidFill>
                  <a:schemeClr val="tx2"/>
                </a:solidFill>
              </a:rPr>
              <a:t> </a:t>
            </a:r>
            <a:r>
              <a:rPr lang="en-US" sz="1600" dirty="0" err="1">
                <a:solidFill>
                  <a:schemeClr val="tx2"/>
                </a:solidFill>
              </a:rPr>
              <a:t>su</a:t>
            </a:r>
            <a:r>
              <a:rPr lang="en-US" sz="1600" dirty="0">
                <a:solidFill>
                  <a:schemeClr val="tx2"/>
                </a:solidFill>
              </a:rPr>
              <a:t> </a:t>
            </a:r>
            <a:r>
              <a:rPr lang="en-US" sz="1600" dirty="0" err="1">
                <a:solidFill>
                  <a:schemeClr val="tx2"/>
                </a:solidFill>
              </a:rPr>
              <a:t>desempeño</a:t>
            </a:r>
            <a:r>
              <a:rPr lang="en-US" sz="1600" dirty="0">
                <a:solidFill>
                  <a:schemeClr val="tx2"/>
                </a:solidFill>
              </a:rPr>
              <a:t> por medio de la </a:t>
            </a:r>
            <a:r>
              <a:rPr lang="en-US" sz="1600" dirty="0" err="1">
                <a:solidFill>
                  <a:schemeClr val="tx2"/>
                </a:solidFill>
              </a:rPr>
              <a:t>recompensa</a:t>
            </a:r>
            <a:r>
              <a:rPr lang="en-US" sz="1600" dirty="0">
                <a:solidFill>
                  <a:schemeClr val="tx2"/>
                </a:solidFill>
              </a:rPr>
              <a:t> final que </a:t>
            </a:r>
            <a:r>
              <a:rPr lang="en-US" sz="1600" dirty="0" err="1">
                <a:solidFill>
                  <a:schemeClr val="tx2"/>
                </a:solidFill>
              </a:rPr>
              <a:t>representa</a:t>
            </a:r>
            <a:r>
              <a:rPr lang="en-US" sz="1600" dirty="0">
                <a:solidFill>
                  <a:schemeClr val="tx2"/>
                </a:solidFill>
              </a:rPr>
              <a:t> para </a:t>
            </a:r>
            <a:r>
              <a:rPr lang="en-US" sz="1600" dirty="0" err="1">
                <a:solidFill>
                  <a:schemeClr val="tx2"/>
                </a:solidFill>
              </a:rPr>
              <a:t>este</a:t>
            </a:r>
            <a:r>
              <a:rPr lang="en-US" sz="1600" dirty="0">
                <a:solidFill>
                  <a:schemeClr val="tx2"/>
                </a:solidFill>
              </a:rPr>
              <a:t>, y </a:t>
            </a:r>
            <a:r>
              <a:rPr lang="en-US" sz="1600" dirty="0" err="1">
                <a:solidFill>
                  <a:schemeClr val="tx2"/>
                </a:solidFill>
              </a:rPr>
              <a:t>avanzar</a:t>
            </a:r>
            <a:r>
              <a:rPr lang="en-US" sz="1600" dirty="0">
                <a:solidFill>
                  <a:schemeClr val="tx2"/>
                </a:solidFill>
              </a:rPr>
              <a:t> a la </a:t>
            </a:r>
            <a:r>
              <a:rPr lang="en-US" sz="1600" dirty="0" err="1">
                <a:solidFill>
                  <a:schemeClr val="tx2"/>
                </a:solidFill>
              </a:rPr>
              <a:t>siguiente</a:t>
            </a:r>
            <a:r>
              <a:rPr lang="en-US" sz="1600" dirty="0">
                <a:solidFill>
                  <a:schemeClr val="tx2"/>
                </a:solidFill>
              </a:rPr>
              <a:t> </a:t>
            </a:r>
            <a:r>
              <a:rPr lang="en-US" sz="1600" dirty="0" err="1">
                <a:solidFill>
                  <a:schemeClr val="tx2"/>
                </a:solidFill>
              </a:rPr>
              <a:t>iteración</a:t>
            </a:r>
            <a:r>
              <a:rPr lang="en-US" sz="1600" dirty="0">
                <a:solidFill>
                  <a:schemeClr val="tx2"/>
                </a:solidFill>
              </a:rPr>
              <a:t> </a:t>
            </a:r>
            <a:r>
              <a:rPr lang="en-US" sz="1600" dirty="0" err="1">
                <a:solidFill>
                  <a:schemeClr val="tx2"/>
                </a:solidFill>
              </a:rPr>
              <a:t>en</a:t>
            </a:r>
            <a:r>
              <a:rPr lang="en-US" sz="1600" dirty="0">
                <a:solidFill>
                  <a:schemeClr val="tx2"/>
                </a:solidFill>
              </a:rPr>
              <a:t> la </a:t>
            </a:r>
            <a:r>
              <a:rPr lang="en-US" sz="1600" dirty="0" err="1">
                <a:solidFill>
                  <a:schemeClr val="tx2"/>
                </a:solidFill>
              </a:rPr>
              <a:t>cual</a:t>
            </a:r>
            <a:r>
              <a:rPr lang="en-US" sz="1600" dirty="0">
                <a:solidFill>
                  <a:schemeClr val="tx2"/>
                </a:solidFill>
              </a:rPr>
              <a:t> se </a:t>
            </a:r>
            <a:r>
              <a:rPr lang="en-US" sz="1600" dirty="0" err="1">
                <a:solidFill>
                  <a:schemeClr val="tx2"/>
                </a:solidFill>
              </a:rPr>
              <a:t>intentará</a:t>
            </a:r>
            <a:r>
              <a:rPr lang="en-US" sz="1600" dirty="0">
                <a:solidFill>
                  <a:schemeClr val="tx2"/>
                </a:solidFill>
              </a:rPr>
              <a:t> </a:t>
            </a:r>
            <a:r>
              <a:rPr lang="en-US" sz="1600" dirty="0" err="1">
                <a:solidFill>
                  <a:schemeClr val="tx2"/>
                </a:solidFill>
              </a:rPr>
              <a:t>mejorar</a:t>
            </a:r>
            <a:r>
              <a:rPr lang="en-US" sz="1600" dirty="0">
                <a:solidFill>
                  <a:schemeClr val="tx2"/>
                </a:solidFill>
              </a:rPr>
              <a:t> la </a:t>
            </a:r>
            <a:r>
              <a:rPr lang="en-US" sz="1600" dirty="0" err="1">
                <a:solidFill>
                  <a:schemeClr val="tx2"/>
                </a:solidFill>
              </a:rPr>
              <a:t>mejor</a:t>
            </a:r>
            <a:r>
              <a:rPr lang="en-US" sz="1600" dirty="0">
                <a:solidFill>
                  <a:schemeClr val="tx2"/>
                </a:solidFill>
              </a:rPr>
              <a:t> </a:t>
            </a:r>
            <a:r>
              <a:rPr lang="en-US" sz="1600" dirty="0" err="1">
                <a:solidFill>
                  <a:schemeClr val="tx2"/>
                </a:solidFill>
              </a:rPr>
              <a:t>política</a:t>
            </a:r>
            <a:r>
              <a:rPr lang="en-US" sz="1600" dirty="0">
                <a:solidFill>
                  <a:schemeClr val="tx2"/>
                </a:solidFill>
              </a:rPr>
              <a:t> </a:t>
            </a:r>
            <a:r>
              <a:rPr lang="en-US" sz="1600" dirty="0" err="1">
                <a:solidFill>
                  <a:schemeClr val="tx2"/>
                </a:solidFill>
              </a:rPr>
              <a:t>histórica</a:t>
            </a:r>
            <a:r>
              <a:rPr lang="en-US" sz="1600" dirty="0">
                <a:solidFill>
                  <a:schemeClr val="tx2"/>
                </a:solidFill>
              </a:rPr>
              <a:t>:</a:t>
            </a:r>
          </a:p>
        </p:txBody>
      </p:sp>
      <p:pic>
        <p:nvPicPr>
          <p:cNvPr id="7" name="Content Placeholder 4">
            <a:extLst>
              <a:ext uri="{FF2B5EF4-FFF2-40B4-BE49-F238E27FC236}">
                <a16:creationId xmlns:a16="http://schemas.microsoft.com/office/drawing/2014/main" id="{356E13CB-92D1-3748-B97F-C9E3525C3D33}"/>
              </a:ext>
            </a:extLst>
          </p:cNvPr>
          <p:cNvPicPr>
            <a:picLocks noChangeAspect="1"/>
          </p:cNvPicPr>
          <p:nvPr/>
        </p:nvPicPr>
        <p:blipFill rotWithShape="1">
          <a:blip r:embed="rId2"/>
          <a:srcRect l="19079" t="57288" r="22888" b="30840"/>
          <a:stretch/>
        </p:blipFill>
        <p:spPr>
          <a:xfrm>
            <a:off x="4252410" y="3827808"/>
            <a:ext cx="3645990" cy="547415"/>
          </a:xfrm>
          <a:prstGeom prst="rect">
            <a:avLst/>
          </a:prstGeom>
        </p:spPr>
      </p:pic>
      <p:pic>
        <p:nvPicPr>
          <p:cNvPr id="8" name="Content Placeholder 4">
            <a:extLst>
              <a:ext uri="{FF2B5EF4-FFF2-40B4-BE49-F238E27FC236}">
                <a16:creationId xmlns:a16="http://schemas.microsoft.com/office/drawing/2014/main" id="{C931969A-2EE9-C843-913C-6B973A74DB5B}"/>
              </a:ext>
            </a:extLst>
          </p:cNvPr>
          <p:cNvPicPr>
            <a:picLocks noChangeAspect="1"/>
          </p:cNvPicPr>
          <p:nvPr/>
        </p:nvPicPr>
        <p:blipFill rotWithShape="1">
          <a:blip r:embed="rId2"/>
          <a:srcRect l="24504" t="79068" r="27656" b="10478"/>
          <a:stretch/>
        </p:blipFill>
        <p:spPr>
          <a:xfrm>
            <a:off x="4459867" y="4818888"/>
            <a:ext cx="3231077" cy="518181"/>
          </a:xfrm>
          <a:prstGeom prst="rect">
            <a:avLst/>
          </a:prstGeom>
        </p:spPr>
      </p:pic>
      <p:sp>
        <p:nvSpPr>
          <p:cNvPr id="9" name="Rectangle 8">
            <a:extLst>
              <a:ext uri="{FF2B5EF4-FFF2-40B4-BE49-F238E27FC236}">
                <a16:creationId xmlns:a16="http://schemas.microsoft.com/office/drawing/2014/main" id="{DCEFA5A2-47A2-4940-BFCD-6116518C9792}"/>
              </a:ext>
            </a:extLst>
          </p:cNvPr>
          <p:cNvSpPr/>
          <p:nvPr/>
        </p:nvSpPr>
        <p:spPr>
          <a:xfrm>
            <a:off x="420130" y="3415465"/>
            <a:ext cx="11310550" cy="426740"/>
          </a:xfrm>
          <a:prstGeom prst="rect">
            <a:avLst/>
          </a:prstGeom>
        </p:spPr>
        <p:txBody>
          <a:bodyPr vert="horz" lIns="91440" tIns="45720" rIns="91440" bIns="45720" rtlCol="0" anchor="ctr">
            <a:normAutofit/>
          </a:bodyPr>
          <a:lstStyle/>
          <a:p>
            <a:pPr>
              <a:spcBef>
                <a:spcPct val="20000"/>
              </a:spcBef>
              <a:spcAft>
                <a:spcPts val="600"/>
              </a:spcAft>
              <a:buClr>
                <a:schemeClr val="accent2"/>
              </a:buClr>
              <a:buSzPct val="92000"/>
            </a:pPr>
            <a:r>
              <a:rPr lang="en-US" sz="1600" dirty="0">
                <a:solidFill>
                  <a:schemeClr val="tx2"/>
                </a:solidFill>
              </a:rPr>
              <a:t>se </a:t>
            </a:r>
            <a:r>
              <a:rPr lang="en-US" sz="1600" dirty="0" err="1">
                <a:solidFill>
                  <a:schemeClr val="tx2"/>
                </a:solidFill>
              </a:rPr>
              <a:t>encuentra</a:t>
            </a:r>
            <a:r>
              <a:rPr lang="en-US" sz="1600" dirty="0">
                <a:solidFill>
                  <a:schemeClr val="tx2"/>
                </a:solidFill>
              </a:rPr>
              <a:t> el valor de </a:t>
            </a:r>
            <a:r>
              <a:rPr lang="en-US" sz="1600" dirty="0" err="1">
                <a:solidFill>
                  <a:schemeClr val="tx2"/>
                </a:solidFill>
              </a:rPr>
              <a:t>cada</a:t>
            </a:r>
            <a:r>
              <a:rPr lang="en-US" sz="1600" dirty="0">
                <a:solidFill>
                  <a:schemeClr val="tx2"/>
                </a:solidFill>
              </a:rPr>
              <a:t> </a:t>
            </a:r>
            <a:r>
              <a:rPr lang="en-US" sz="1600" dirty="0" err="1">
                <a:solidFill>
                  <a:schemeClr val="tx2"/>
                </a:solidFill>
              </a:rPr>
              <a:t>estado</a:t>
            </a:r>
            <a:r>
              <a:rPr lang="en-US" sz="1600" dirty="0">
                <a:solidFill>
                  <a:schemeClr val="tx2"/>
                </a:solidFill>
              </a:rPr>
              <a:t> bajo la </a:t>
            </a:r>
            <a:r>
              <a:rPr lang="en-US" sz="1600" dirty="0" err="1">
                <a:solidFill>
                  <a:schemeClr val="tx2"/>
                </a:solidFill>
              </a:rPr>
              <a:t>política</a:t>
            </a:r>
            <a:r>
              <a:rPr lang="en-US" sz="1600" dirty="0">
                <a:solidFill>
                  <a:schemeClr val="tx2"/>
                </a:solidFill>
              </a:rPr>
              <a:t> </a:t>
            </a:r>
            <a:r>
              <a:rPr lang="el-GR" sz="1600" i="1" dirty="0">
                <a:solidFill>
                  <a:schemeClr val="tx2"/>
                </a:solidFill>
              </a:rPr>
              <a:t>π</a:t>
            </a:r>
            <a:r>
              <a:rPr lang="en-US" sz="1600" dirty="0">
                <a:solidFill>
                  <a:schemeClr val="tx2"/>
                </a:solidFill>
              </a:rPr>
              <a:t>: </a:t>
            </a:r>
          </a:p>
        </p:txBody>
      </p:sp>
      <p:sp>
        <p:nvSpPr>
          <p:cNvPr id="10" name="Rectangle 9">
            <a:extLst>
              <a:ext uri="{FF2B5EF4-FFF2-40B4-BE49-F238E27FC236}">
                <a16:creationId xmlns:a16="http://schemas.microsoft.com/office/drawing/2014/main" id="{705E42B9-36E3-3446-9F80-96356F195984}"/>
              </a:ext>
            </a:extLst>
          </p:cNvPr>
          <p:cNvSpPr/>
          <p:nvPr/>
        </p:nvSpPr>
        <p:spPr>
          <a:xfrm>
            <a:off x="420130" y="4406546"/>
            <a:ext cx="11310550" cy="426740"/>
          </a:xfrm>
          <a:prstGeom prst="rect">
            <a:avLst/>
          </a:prstGeom>
        </p:spPr>
        <p:txBody>
          <a:bodyPr vert="horz" lIns="91440" tIns="45720" rIns="91440" bIns="45720" rtlCol="0" anchor="ctr">
            <a:normAutofit/>
          </a:bodyPr>
          <a:lstStyle/>
          <a:p>
            <a:pPr>
              <a:spcBef>
                <a:spcPct val="20000"/>
              </a:spcBef>
              <a:spcAft>
                <a:spcPts val="600"/>
              </a:spcAft>
              <a:buClr>
                <a:schemeClr val="accent2"/>
              </a:buClr>
              <a:buSzPct val="92000"/>
            </a:pPr>
            <a:r>
              <a:rPr lang="en-US" sz="1600" dirty="0">
                <a:solidFill>
                  <a:schemeClr val="tx2"/>
                </a:solidFill>
              </a:rPr>
              <a:t>se </a:t>
            </a:r>
            <a:r>
              <a:rPr lang="en-US" sz="1600" dirty="0" err="1">
                <a:solidFill>
                  <a:schemeClr val="tx2"/>
                </a:solidFill>
              </a:rPr>
              <a:t>aplica</a:t>
            </a:r>
            <a:r>
              <a:rPr lang="en-US" sz="1600" dirty="0">
                <a:solidFill>
                  <a:schemeClr val="tx2"/>
                </a:solidFill>
              </a:rPr>
              <a:t> para </a:t>
            </a:r>
            <a:r>
              <a:rPr lang="en-US" sz="1600" dirty="0" err="1">
                <a:solidFill>
                  <a:schemeClr val="tx2"/>
                </a:solidFill>
              </a:rPr>
              <a:t>cada</a:t>
            </a:r>
            <a:r>
              <a:rPr lang="en-US" sz="1600" dirty="0">
                <a:solidFill>
                  <a:schemeClr val="tx2"/>
                </a:solidFill>
              </a:rPr>
              <a:t> </a:t>
            </a:r>
            <a:r>
              <a:rPr lang="en-US" sz="1600" i="1" dirty="0">
                <a:solidFill>
                  <a:schemeClr val="tx2"/>
                </a:solidFill>
              </a:rPr>
              <a:t>s </a:t>
            </a:r>
            <a:r>
              <a:rPr lang="en-MX" sz="1600" i="1" dirty="0">
                <a:solidFill>
                  <a:schemeClr val="tx2"/>
                </a:solidFill>
              </a:rPr>
              <a:t>∈</a:t>
            </a:r>
            <a:r>
              <a:rPr lang="en-US" sz="1600" i="1" dirty="0">
                <a:solidFill>
                  <a:schemeClr val="tx2"/>
                </a:solidFill>
              </a:rPr>
              <a:t> S</a:t>
            </a:r>
            <a:r>
              <a:rPr lang="en-US" sz="1600" dirty="0">
                <a:solidFill>
                  <a:schemeClr val="tx2"/>
                </a:solidFill>
              </a:rPr>
              <a:t>, para </a:t>
            </a:r>
            <a:r>
              <a:rPr lang="en-US" sz="1600" dirty="0" err="1">
                <a:solidFill>
                  <a:schemeClr val="tx2"/>
                </a:solidFill>
              </a:rPr>
              <a:t>mejorar</a:t>
            </a:r>
            <a:r>
              <a:rPr lang="en-US" sz="1600" dirty="0">
                <a:solidFill>
                  <a:schemeClr val="tx2"/>
                </a:solidFill>
              </a:rPr>
              <a:t> la </a:t>
            </a:r>
            <a:r>
              <a:rPr lang="en-US" sz="1600" dirty="0" err="1">
                <a:solidFill>
                  <a:schemeClr val="tx2"/>
                </a:solidFill>
              </a:rPr>
              <a:t>política</a:t>
            </a:r>
            <a:r>
              <a:rPr lang="en-US" sz="1600" dirty="0">
                <a:solidFill>
                  <a:schemeClr val="tx2"/>
                </a:solidFill>
              </a:rPr>
              <a:t>:</a:t>
            </a:r>
          </a:p>
        </p:txBody>
      </p:sp>
      <p:sp>
        <p:nvSpPr>
          <p:cNvPr id="11" name="TextBox 10">
            <a:extLst>
              <a:ext uri="{FF2B5EF4-FFF2-40B4-BE49-F238E27FC236}">
                <a16:creationId xmlns:a16="http://schemas.microsoft.com/office/drawing/2014/main" id="{CAEDCA9B-53B4-754D-99E4-C2D5F737583F}"/>
              </a:ext>
            </a:extLst>
          </p:cNvPr>
          <p:cNvSpPr txBox="1"/>
          <p:nvPr/>
        </p:nvSpPr>
        <p:spPr>
          <a:xfrm>
            <a:off x="720340" y="5852042"/>
            <a:ext cx="11029616" cy="338554"/>
          </a:xfrm>
          <a:prstGeom prst="rect">
            <a:avLst/>
          </a:prstGeom>
        </p:spPr>
        <p:txBody>
          <a:bodyPr vert="horz" lIns="91440" tIns="45720" rIns="91440" bIns="45720" rtlCol="0" anchor="ctr">
            <a:spAutoFit/>
          </a:bodyPr>
          <a:lstStyle>
            <a:lvl1pPr marL="306000" lvl="0" indent="-306000">
              <a:spcBef>
                <a:spcPct val="20000"/>
              </a:spcBef>
              <a:spcAft>
                <a:spcPts val="600"/>
              </a:spcAft>
              <a:buClr>
                <a:schemeClr val="accent2"/>
              </a:buClr>
              <a:buSzPct val="92000"/>
              <a:buFont typeface="Wingdings 2" panose="05020102010507070707" pitchFamily="18" charset="2"/>
              <a:buChar char=""/>
              <a:defRPr>
                <a:solidFill>
                  <a:schemeClr val="tx2"/>
                </a:solidFill>
              </a:defRPr>
            </a:lvl1pPr>
            <a:lvl2pPr marL="630000" lvl="1" indent="-306000">
              <a:spcBef>
                <a:spcPct val="20000"/>
              </a:spcBef>
              <a:spcAft>
                <a:spcPts val="600"/>
              </a:spcAft>
              <a:buClr>
                <a:schemeClr val="accent2"/>
              </a:buClr>
              <a:buSzPct val="92000"/>
              <a:buFont typeface="Wingdings 2" panose="05020102010507070707" pitchFamily="18" charset="2"/>
              <a:buChar char=""/>
              <a:defRPr sz="1600">
                <a:solidFill>
                  <a:schemeClr val="tx2"/>
                </a:solidFill>
              </a:defRPr>
            </a:lvl2pPr>
            <a:lvl3pPr marL="900000" lvl="2" indent="-270000">
              <a:spcBef>
                <a:spcPct val="20000"/>
              </a:spcBef>
              <a:spcAft>
                <a:spcPts val="600"/>
              </a:spcAft>
              <a:buClr>
                <a:schemeClr val="accent2"/>
              </a:buClr>
              <a:buSzPct val="92000"/>
              <a:buFont typeface="Wingdings 2" panose="05020102010507070707" pitchFamily="18" charset="2"/>
              <a:buChar char=""/>
              <a:defRPr sz="1400">
                <a:solidFill>
                  <a:schemeClr val="tx2"/>
                </a:solidFill>
              </a:defRPr>
            </a:lvl3pPr>
            <a:lvl4pPr marL="1242000" lvl="3"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4pPr>
            <a:lvl5pPr marL="1602000" lvl="4" indent="-234000">
              <a:spcBef>
                <a:spcPct val="20000"/>
              </a:spcBef>
              <a:spcAft>
                <a:spcPts val="600"/>
              </a:spcAft>
              <a:buClr>
                <a:schemeClr val="accent2"/>
              </a:buClr>
              <a:buSzPct val="92000"/>
              <a:buFont typeface="Wingdings 2" panose="05020102010507070707" pitchFamily="18" charset="2"/>
              <a:buChar char=""/>
              <a:defRPr sz="1200">
                <a:solidFill>
                  <a:schemeClr val="tx2"/>
                </a:solidFill>
              </a:defRPr>
            </a:lvl5pPr>
            <a:lvl6pPr marL="19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6pPr>
            <a:lvl7pPr marL="22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7pPr>
            <a:lvl8pPr marL="25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8pPr>
            <a:lvl9pPr marL="2800000" indent="-228600">
              <a:spcBef>
                <a:spcPct val="20000"/>
              </a:spcBef>
              <a:spcAft>
                <a:spcPts val="600"/>
              </a:spcAft>
              <a:buClr>
                <a:schemeClr val="accent2"/>
              </a:buClr>
              <a:buSzPct val="92000"/>
              <a:buFont typeface="Wingdings 2" panose="05020102010507070707" pitchFamily="18" charset="2"/>
              <a:buChar char=""/>
              <a:defRPr sz="1200">
                <a:solidFill>
                  <a:schemeClr val="tx2"/>
                </a:solidFill>
              </a:defRPr>
            </a:lvl9pPr>
          </a:lstStyle>
          <a:p>
            <a:pPr marL="0" indent="0" algn="ctr">
              <a:buNone/>
            </a:pPr>
            <a:r>
              <a:rPr lang="es-ES" sz="1600" b="1" dirty="0"/>
              <a:t>Iterando con este método</a:t>
            </a:r>
            <a:r>
              <a:rPr lang="es-ES" sz="1600" b="1" baseline="30000" dirty="0"/>
              <a:t>2</a:t>
            </a:r>
            <a:r>
              <a:rPr lang="es-ES" sz="1600" b="1" dirty="0"/>
              <a:t>, se llega a una política que describe las acciones que maximizan la recompensa final. </a:t>
            </a:r>
            <a:endParaRPr lang="en-MX" sz="1600" b="1" dirty="0"/>
          </a:p>
        </p:txBody>
      </p:sp>
      <p:sp>
        <p:nvSpPr>
          <p:cNvPr id="13" name="4. Footnote">
            <a:extLst>
              <a:ext uri="{FF2B5EF4-FFF2-40B4-BE49-F238E27FC236}">
                <a16:creationId xmlns:a16="http://schemas.microsoft.com/office/drawing/2014/main" id="{B9015C6B-BCDE-BC48-9588-C8A1E56945A2}"/>
              </a:ext>
            </a:extLst>
          </p:cNvPr>
          <p:cNvSpPr txBox="1">
            <a:spLocks noChangeArrowheads="1"/>
          </p:cNvSpPr>
          <p:nvPr/>
        </p:nvSpPr>
        <p:spPr bwMode="auto">
          <a:xfrm>
            <a:off x="420130" y="6370636"/>
            <a:ext cx="11029616"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b">
            <a:spAutoFit/>
          </a:bodyPr>
          <a:lstStyle>
            <a:defPPr>
              <a:defRPr lang="en-US"/>
            </a:defPPr>
            <a:lvl1pPr marL="104775" indent="-104775" defTabSz="895350">
              <a:defRPr sz="1000" baseline="0">
                <a:latin typeface="+mn-lt"/>
              </a:defRPr>
            </a:lvl1pPr>
            <a:lvl2pPr marL="1031875" defTabSz="895350">
              <a:defRPr sz="2400"/>
            </a:lvl2pPr>
            <a:lvl3pPr marL="1217613" defTabSz="895350">
              <a:defRPr sz="2400"/>
            </a:lvl3pPr>
            <a:lvl4pPr marL="1404938" defTabSz="895350">
              <a:defRPr sz="2400"/>
            </a:lvl4pPr>
            <a:lvl5pPr marL="1792288" defTabSz="895350">
              <a:defRPr sz="2400"/>
            </a:lvl5pPr>
            <a:lvl6pPr marL="2249488" defTabSz="895350" fontAlgn="base">
              <a:spcBef>
                <a:spcPct val="0"/>
              </a:spcBef>
              <a:spcAft>
                <a:spcPct val="0"/>
              </a:spcAft>
              <a:defRPr sz="2400"/>
            </a:lvl6pPr>
            <a:lvl7pPr marL="2706688" defTabSz="895350" fontAlgn="base">
              <a:spcBef>
                <a:spcPct val="0"/>
              </a:spcBef>
              <a:spcAft>
                <a:spcPct val="0"/>
              </a:spcAft>
              <a:defRPr sz="2400"/>
            </a:lvl7pPr>
            <a:lvl8pPr marL="3163888" defTabSz="895350" fontAlgn="base">
              <a:spcBef>
                <a:spcPct val="0"/>
              </a:spcBef>
              <a:spcAft>
                <a:spcPct val="0"/>
              </a:spcAft>
              <a:defRPr sz="2400"/>
            </a:lvl8pPr>
            <a:lvl9pPr marL="3621088" defTabSz="895350" fontAlgn="base">
              <a:spcBef>
                <a:spcPct val="0"/>
              </a:spcBef>
              <a:spcAft>
                <a:spcPct val="0"/>
              </a:spcAft>
              <a:defRPr sz="2400"/>
            </a:lvl9pPr>
          </a:lstStyle>
          <a:p>
            <a:r>
              <a:rPr lang="en-US" dirty="0"/>
              <a:t>1. El </a:t>
            </a:r>
            <a:r>
              <a:rPr lang="en-US" dirty="0" err="1"/>
              <a:t>algoritmo</a:t>
            </a:r>
            <a:r>
              <a:rPr lang="en-US" dirty="0"/>
              <a:t> se </a:t>
            </a:r>
            <a:r>
              <a:rPr lang="en-US" dirty="0" err="1"/>
              <a:t>implementó</a:t>
            </a:r>
            <a:r>
              <a:rPr lang="en-US" dirty="0"/>
              <a:t> bajo los </a:t>
            </a:r>
            <a:r>
              <a:rPr lang="en-US" dirty="0" err="1"/>
              <a:t>siguientes</a:t>
            </a:r>
            <a:r>
              <a:rPr lang="en-US" dirty="0"/>
              <a:t> </a:t>
            </a:r>
            <a:r>
              <a:rPr lang="en-US" dirty="0" err="1"/>
              <a:t>supuestos</a:t>
            </a:r>
            <a:r>
              <a:rPr lang="en-US" dirty="0"/>
              <a:t>: se </a:t>
            </a:r>
            <a:r>
              <a:rPr lang="en-US" dirty="0" err="1"/>
              <a:t>puede</a:t>
            </a:r>
            <a:r>
              <a:rPr lang="en-US" dirty="0"/>
              <a:t> </a:t>
            </a:r>
            <a:r>
              <a:rPr lang="en-US" dirty="0" err="1"/>
              <a:t>representar</a:t>
            </a:r>
            <a:r>
              <a:rPr lang="en-US" dirty="0"/>
              <a:t> </a:t>
            </a:r>
            <a:r>
              <a:rPr lang="en-US" dirty="0" err="1"/>
              <a:t>como</a:t>
            </a:r>
            <a:r>
              <a:rPr lang="en-US" dirty="0"/>
              <a:t> un </a:t>
            </a:r>
            <a:r>
              <a:rPr lang="en-US" dirty="0" err="1"/>
              <a:t>proceso</a:t>
            </a:r>
            <a:r>
              <a:rPr lang="en-US" dirty="0"/>
              <a:t> de Markov y se </a:t>
            </a:r>
            <a:r>
              <a:rPr lang="en-US" dirty="0" err="1"/>
              <a:t>pueden</a:t>
            </a:r>
            <a:r>
              <a:rPr lang="en-US" dirty="0"/>
              <a:t> usar </a:t>
            </a:r>
            <a:r>
              <a:rPr lang="en-US" dirty="0" err="1"/>
              <a:t>recompensas</a:t>
            </a:r>
            <a:r>
              <a:rPr lang="en-US" dirty="0"/>
              <a:t> </a:t>
            </a:r>
            <a:r>
              <a:rPr lang="en-US" dirty="0" err="1"/>
              <a:t>descontadas</a:t>
            </a:r>
            <a:r>
              <a:rPr lang="en-US" dirty="0"/>
              <a:t>
2. Se </a:t>
            </a:r>
            <a:r>
              <a:rPr lang="en-US" dirty="0" err="1"/>
              <a:t>puede</a:t>
            </a:r>
            <a:r>
              <a:rPr lang="en-US" dirty="0"/>
              <a:t> </a:t>
            </a:r>
            <a:r>
              <a:rPr lang="en-US" dirty="0" err="1"/>
              <a:t>iterar</a:t>
            </a:r>
            <a:r>
              <a:rPr lang="en-US" dirty="0"/>
              <a:t> hasta </a:t>
            </a:r>
            <a:r>
              <a:rPr lang="en-US" dirty="0" err="1"/>
              <a:t>convergencia</a:t>
            </a:r>
            <a:r>
              <a:rPr lang="en-US" dirty="0"/>
              <a:t> o con </a:t>
            </a:r>
            <a:r>
              <a:rPr lang="en-US" dirty="0" err="1"/>
              <a:t>iteraciones</a:t>
            </a:r>
            <a:r>
              <a:rPr lang="en-US" dirty="0"/>
              <a:t> </a:t>
            </a:r>
            <a:r>
              <a:rPr lang="en-US" dirty="0" err="1"/>
              <a:t>fijas</a:t>
            </a:r>
            <a:r>
              <a:rPr lang="en-US" dirty="0"/>
              <a:t> </a:t>
            </a:r>
            <a:r>
              <a:rPr lang="en-US" dirty="0" err="1"/>
              <a:t>pero</a:t>
            </a:r>
            <a:r>
              <a:rPr lang="en-US" dirty="0"/>
              <a:t> un </a:t>
            </a:r>
            <a:r>
              <a:rPr lang="en-US" dirty="0" err="1"/>
              <a:t>acercamiento</a:t>
            </a:r>
            <a:r>
              <a:rPr lang="en-US" dirty="0"/>
              <a:t> </a:t>
            </a:r>
            <a:r>
              <a:rPr lang="en-US" i="1" dirty="0" err="1"/>
              <a:t>épsilon</a:t>
            </a:r>
            <a:r>
              <a:rPr lang="en-US" i="1" dirty="0"/>
              <a:t>-greedy</a:t>
            </a:r>
            <a:r>
              <a:rPr lang="en-US" dirty="0"/>
              <a:t>; </a:t>
            </a:r>
            <a:r>
              <a:rPr lang="en-US" dirty="0" err="1"/>
              <a:t>en</a:t>
            </a:r>
            <a:r>
              <a:rPr lang="en-US" dirty="0"/>
              <a:t> </a:t>
            </a:r>
            <a:r>
              <a:rPr lang="en-US" dirty="0" err="1"/>
              <a:t>este</a:t>
            </a:r>
            <a:r>
              <a:rPr lang="en-US" dirty="0"/>
              <a:t> </a:t>
            </a:r>
            <a:r>
              <a:rPr lang="en-US" dirty="0" err="1"/>
              <a:t>trabajo</a:t>
            </a:r>
            <a:r>
              <a:rPr lang="en-US" dirty="0"/>
              <a:t> se </a:t>
            </a:r>
            <a:r>
              <a:rPr lang="en-US" dirty="0" err="1"/>
              <a:t>utilizó</a:t>
            </a:r>
            <a:r>
              <a:rPr lang="en-US" dirty="0"/>
              <a:t> </a:t>
            </a:r>
            <a:r>
              <a:rPr lang="en-US" dirty="0" err="1"/>
              <a:t>este</a:t>
            </a:r>
            <a:r>
              <a:rPr lang="en-US" dirty="0"/>
              <a:t> </a:t>
            </a:r>
            <a:r>
              <a:rPr lang="en-US" dirty="0" err="1"/>
              <a:t>último</a:t>
            </a:r>
            <a:endParaRPr lang="en-US" dirty="0"/>
          </a:p>
        </p:txBody>
      </p:sp>
    </p:spTree>
    <p:extLst>
      <p:ext uri="{BB962C8B-B14F-4D97-AF65-F5344CB8AC3E}">
        <p14:creationId xmlns:p14="http://schemas.microsoft.com/office/powerpoint/2010/main" val="14791421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0E399-05FC-AC44-AC5C-ECBC88C83FDC}"/>
              </a:ext>
            </a:extLst>
          </p:cNvPr>
          <p:cNvSpPr>
            <a:spLocks noGrp="1"/>
          </p:cNvSpPr>
          <p:nvPr>
            <p:ph type="title"/>
          </p:nvPr>
        </p:nvSpPr>
        <p:spPr/>
        <p:txBody>
          <a:bodyPr/>
          <a:lstStyle/>
          <a:p>
            <a:r>
              <a:rPr lang="es-MX"/>
              <a:t>Í</a:t>
            </a:r>
            <a:r>
              <a:rPr lang="en-MX"/>
              <a:t>ndice</a:t>
            </a:r>
          </a:p>
        </p:txBody>
      </p:sp>
      <p:sp>
        <p:nvSpPr>
          <p:cNvPr id="3" name="Content Placeholder 2">
            <a:extLst>
              <a:ext uri="{FF2B5EF4-FFF2-40B4-BE49-F238E27FC236}">
                <a16:creationId xmlns:a16="http://schemas.microsoft.com/office/drawing/2014/main" id="{C89CFF4C-EDB2-AE41-A072-300F44CEBBDD}"/>
              </a:ext>
            </a:extLst>
          </p:cNvPr>
          <p:cNvSpPr>
            <a:spLocks noGrp="1"/>
          </p:cNvSpPr>
          <p:nvPr>
            <p:ph idx="1"/>
          </p:nvPr>
        </p:nvSpPr>
        <p:spPr/>
        <p:txBody>
          <a:bodyPr/>
          <a:lstStyle/>
          <a:p>
            <a:pPr marL="0" indent="0">
              <a:buNone/>
            </a:pPr>
            <a:r>
              <a:rPr lang="en-MX" dirty="0"/>
              <a:t>Conceptos básicos de aprendizaje reforzado</a:t>
            </a:r>
          </a:p>
          <a:p>
            <a:pPr marL="0" indent="0">
              <a:buNone/>
            </a:pPr>
            <a:r>
              <a:rPr lang="es-ES" b="1" dirty="0"/>
              <a:t>El problema: el juego de la distribución de cerveza</a:t>
            </a:r>
          </a:p>
          <a:p>
            <a:pPr marL="0" indent="0">
              <a:buNone/>
            </a:pPr>
            <a:r>
              <a:rPr lang="en-MX" dirty="0"/>
              <a:t>Aprendizaje reforzado para el juego de </a:t>
            </a:r>
            <a:r>
              <a:rPr lang="es-MX" dirty="0"/>
              <a:t>la </a:t>
            </a:r>
            <a:r>
              <a:rPr lang="en-MX" dirty="0"/>
              <a:t>distribución de cerveza</a:t>
            </a:r>
          </a:p>
          <a:p>
            <a:pPr marL="0" indent="0">
              <a:buNone/>
            </a:pPr>
            <a:r>
              <a:rPr lang="en-MX" dirty="0"/>
              <a:t>Resultados</a:t>
            </a:r>
          </a:p>
        </p:txBody>
      </p:sp>
    </p:spTree>
    <p:extLst>
      <p:ext uri="{BB962C8B-B14F-4D97-AF65-F5344CB8AC3E}">
        <p14:creationId xmlns:p14="http://schemas.microsoft.com/office/powerpoint/2010/main" val="301242884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EWVI" val="false"/>
  <p:tag name="BLUEONEFOURTHTITLEFONTCOLORFIXED" val="true"/>
  <p:tag name="DARKLAYOUTNAMESCHANGEDTOCONTRAST" val="true"/>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NAME" val="Rectangle"/>
</p:tagLst>
</file>

<file path=ppt/tags/tag11.xml><?xml version="1.0" encoding="utf-8"?>
<p:tagLst xmlns:a="http://schemas.openxmlformats.org/drawingml/2006/main" xmlns:r="http://schemas.openxmlformats.org/officeDocument/2006/relationships" xmlns:p="http://schemas.openxmlformats.org/presentationml/2006/main">
  <p:tag name="ISLEGEND" val="true"/>
</p:tagLst>
</file>

<file path=ppt/tags/tag12.xml><?xml version="1.0" encoding="utf-8"?>
<p:tagLst xmlns:a="http://schemas.openxmlformats.org/drawingml/2006/main" xmlns:r="http://schemas.openxmlformats.org/officeDocument/2006/relationships" xmlns:p="http://schemas.openxmlformats.org/presentationml/2006/main">
  <p:tag name="ISLEGEND" val="true"/>
</p:tagLst>
</file>

<file path=ppt/tags/tag13.xml><?xml version="1.0" encoding="utf-8"?>
<p:tagLst xmlns:a="http://schemas.openxmlformats.org/drawingml/2006/main" xmlns:r="http://schemas.openxmlformats.org/officeDocument/2006/relationships" xmlns:p="http://schemas.openxmlformats.org/presentationml/2006/main">
  <p:tag name="ISLEGEND" val="true"/>
</p:tagLst>
</file>

<file path=ppt/tags/tag14.xml><?xml version="1.0" encoding="utf-8"?>
<p:tagLst xmlns:a="http://schemas.openxmlformats.org/drawingml/2006/main" xmlns:r="http://schemas.openxmlformats.org/officeDocument/2006/relationships" xmlns:p="http://schemas.openxmlformats.org/presentationml/2006/main">
  <p:tag name="ISLEGEND" val="true"/>
</p:tagLst>
</file>

<file path=ppt/tags/tag15.xml><?xml version="1.0" encoding="utf-8"?>
<p:tagLst xmlns:a="http://schemas.openxmlformats.org/drawingml/2006/main" xmlns:r="http://schemas.openxmlformats.org/officeDocument/2006/relationships" xmlns:p="http://schemas.openxmlformats.org/presentationml/2006/main">
  <p:tag name="ISLEGEND" val="true"/>
</p:tagLst>
</file>

<file path=ppt/tags/tag16.xml><?xml version="1.0" encoding="utf-8"?>
<p:tagLst xmlns:a="http://schemas.openxmlformats.org/drawingml/2006/main" xmlns:r="http://schemas.openxmlformats.org/officeDocument/2006/relationships" xmlns:p="http://schemas.openxmlformats.org/presentationml/2006/main">
  <p:tag name="ISLEGEND" val="true"/>
</p:tagLst>
</file>

<file path=ppt/tags/tag17.xml><?xml version="1.0" encoding="utf-8"?>
<p:tagLst xmlns:a="http://schemas.openxmlformats.org/drawingml/2006/main" xmlns:r="http://schemas.openxmlformats.org/officeDocument/2006/relationships" xmlns:p="http://schemas.openxmlformats.org/presentationml/2006/main">
  <p:tag name="ISLEGEND" val="true"/>
</p:tagLst>
</file>

<file path=ppt/tags/tag18.xml><?xml version="1.0" encoding="utf-8"?>
<p:tagLst xmlns:a="http://schemas.openxmlformats.org/drawingml/2006/main" xmlns:r="http://schemas.openxmlformats.org/officeDocument/2006/relationships" xmlns:p="http://schemas.openxmlformats.org/presentationml/2006/main">
  <p:tag name="ISLEGEND" val="true"/>
</p:tagLst>
</file>

<file path=ppt/tags/tag19.xml><?xml version="1.0" encoding="utf-8"?>
<p:tagLst xmlns:a="http://schemas.openxmlformats.org/drawingml/2006/main" xmlns:r="http://schemas.openxmlformats.org/officeDocument/2006/relationships" xmlns:p="http://schemas.openxmlformats.org/presentationml/2006/main">
  <p:tag name="ISLEGEND" val="tru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ISLEGEND" val="true"/>
</p:tagLst>
</file>

<file path=ppt/tags/tag21.xml><?xml version="1.0" encoding="utf-8"?>
<p:tagLst xmlns:a="http://schemas.openxmlformats.org/drawingml/2006/main" xmlns:r="http://schemas.openxmlformats.org/officeDocument/2006/relationships" xmlns:p="http://schemas.openxmlformats.org/presentationml/2006/main">
  <p:tag name="ISLEGEND" val="true"/>
</p:tagLst>
</file>

<file path=ppt/tags/tag22.xml><?xml version="1.0" encoding="utf-8"?>
<p:tagLst xmlns:a="http://schemas.openxmlformats.org/drawingml/2006/main" xmlns:r="http://schemas.openxmlformats.org/officeDocument/2006/relationships" xmlns:p="http://schemas.openxmlformats.org/presentationml/2006/main">
  <p:tag name="ISLEGEND" val="true"/>
</p:tagLst>
</file>

<file path=ppt/tags/tag23.xml><?xml version="1.0" encoding="utf-8"?>
<p:tagLst xmlns:a="http://schemas.openxmlformats.org/drawingml/2006/main" xmlns:r="http://schemas.openxmlformats.org/officeDocument/2006/relationships" xmlns:p="http://schemas.openxmlformats.org/presentationml/2006/main">
  <p:tag name="ISLEGEND" val="true"/>
</p:tagLst>
</file>

<file path=ppt/tags/tag24.xml><?xml version="1.0" encoding="utf-8"?>
<p:tagLst xmlns:a="http://schemas.openxmlformats.org/drawingml/2006/main" xmlns:r="http://schemas.openxmlformats.org/officeDocument/2006/relationships" xmlns:p="http://schemas.openxmlformats.org/presentationml/2006/main">
  <p:tag name="ISLEGEND" val="true"/>
</p:tagLst>
</file>

<file path=ppt/tags/tag25.xml><?xml version="1.0" encoding="utf-8"?>
<p:tagLst xmlns:a="http://schemas.openxmlformats.org/drawingml/2006/main" xmlns:r="http://schemas.openxmlformats.org/officeDocument/2006/relationships" xmlns:p="http://schemas.openxmlformats.org/presentationml/2006/main">
  <p:tag name="ISLEGEND" val="true"/>
</p:tagLst>
</file>

<file path=ppt/tags/tag26.xml><?xml version="1.0" encoding="utf-8"?>
<p:tagLst xmlns:a="http://schemas.openxmlformats.org/drawingml/2006/main" xmlns:r="http://schemas.openxmlformats.org/officeDocument/2006/relationships" xmlns:p="http://schemas.openxmlformats.org/presentationml/2006/main">
  <p:tag name="ISLEGEND" val="true"/>
</p:tagLst>
</file>

<file path=ppt/tags/tag27.xml><?xml version="1.0" encoding="utf-8"?>
<p:tagLst xmlns:a="http://schemas.openxmlformats.org/drawingml/2006/main" xmlns:r="http://schemas.openxmlformats.org/officeDocument/2006/relationships" xmlns:p="http://schemas.openxmlformats.org/presentationml/2006/main">
  <p:tag name="ISLEGEND" val="true"/>
</p:tagLst>
</file>

<file path=ppt/tags/tag28.xml><?xml version="1.0" encoding="utf-8"?>
<p:tagLst xmlns:a="http://schemas.openxmlformats.org/drawingml/2006/main" xmlns:r="http://schemas.openxmlformats.org/officeDocument/2006/relationships" xmlns:p="http://schemas.openxmlformats.org/presentationml/2006/main">
  <p:tag name="ISLEGEND" val="true"/>
</p:tagLst>
</file>

<file path=ppt/tags/tag29.xml><?xml version="1.0" encoding="utf-8"?>
<p:tagLst xmlns:a="http://schemas.openxmlformats.org/drawingml/2006/main" xmlns:r="http://schemas.openxmlformats.org/officeDocument/2006/relationships" xmlns:p="http://schemas.openxmlformats.org/presentationml/2006/main">
  <p:tag name="ISLEGEND" val="true"/>
</p:tagLst>
</file>

<file path=ppt/tags/tag3.xml><?xml version="1.0" encoding="utf-8"?>
<p:tagLst xmlns:a="http://schemas.openxmlformats.org/drawingml/2006/main" xmlns:r="http://schemas.openxmlformats.org/officeDocument/2006/relationships" xmlns:p="http://schemas.openxmlformats.org/presentationml/2006/main">
  <p:tag name="NAME" val="Arrow"/>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ISLEGEND" val="true"/>
</p:tagLst>
</file>

<file path=ppt/tags/tag32.xml><?xml version="1.0" encoding="utf-8"?>
<p:tagLst xmlns:a="http://schemas.openxmlformats.org/drawingml/2006/main" xmlns:r="http://schemas.openxmlformats.org/officeDocument/2006/relationships" xmlns:p="http://schemas.openxmlformats.org/presentationml/2006/main">
  <p:tag name="ISLEGEND" val="true"/>
</p:tagLst>
</file>

<file path=ppt/tags/tag33.xml><?xml version="1.0" encoding="utf-8"?>
<p:tagLst xmlns:a="http://schemas.openxmlformats.org/drawingml/2006/main" xmlns:r="http://schemas.openxmlformats.org/officeDocument/2006/relationships" xmlns:p="http://schemas.openxmlformats.org/presentationml/2006/main">
  <p:tag name="ISLEGEND" val="tru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Cp2N6pOHf0hYHmZS10vP4Q"/>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Rrh93.9xxYHxYA1EY2anLw"/>
</p:tagLst>
</file>

<file path=ppt/tags/tag38.xml><?xml version="1.0" encoding="utf-8"?>
<p:tagLst xmlns:a="http://schemas.openxmlformats.org/drawingml/2006/main" xmlns:r="http://schemas.openxmlformats.org/officeDocument/2006/relationships" xmlns:p="http://schemas.openxmlformats.org/presentationml/2006/main">
  <p:tag name="THINKCELLSHAPEDONOTDELETE" val="tjtnsaxsNb2xytTIhLhkFVw"/>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wXPjTAbX2Jd_abUd7mXWOg"/>
</p:tagLst>
</file>

<file path=ppt/tags/tag4.xml><?xml version="1.0" encoding="utf-8"?>
<p:tagLst xmlns:a="http://schemas.openxmlformats.org/drawingml/2006/main" xmlns:r="http://schemas.openxmlformats.org/officeDocument/2006/relationships" xmlns:p="http://schemas.openxmlformats.org/presentationml/2006/main">
  <p:tag name="NAME" val="Arrow"/>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6c7TKCTXTG31Isp10p4dTg"/>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jNEdpQYu_BEf3SKvT1W9dA"/>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4RK0AegIZSQnv4KP5fsMdg"/>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2a7NTD69ZF2ZxUltZc5CWQ"/>
</p:tagLst>
</file>

<file path=ppt/tags/tag44.xml><?xml version="1.0" encoding="utf-8"?>
<p:tagLst xmlns:a="http://schemas.openxmlformats.org/drawingml/2006/main" xmlns:r="http://schemas.openxmlformats.org/officeDocument/2006/relationships" xmlns:p="http://schemas.openxmlformats.org/presentationml/2006/main">
  <p:tag name="THINKCELLSHAPEDONOTDELETE" val="tnqvrAsUnDl4tAREYQZrVUA"/>
</p:tagLst>
</file>

<file path=ppt/tags/tag45.xml><?xml version="1.0" encoding="utf-8"?>
<p:tagLst xmlns:a="http://schemas.openxmlformats.org/drawingml/2006/main" xmlns:r="http://schemas.openxmlformats.org/officeDocument/2006/relationships" xmlns:p="http://schemas.openxmlformats.org/presentationml/2006/main">
  <p:tag name="THINKCELLSHAPEDONOTDELETE" val="twcxS7K0lx3k7JIOpftVIxw"/>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fUB4gRLKCXcxFY3Q_AAW2A"/>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yWzl4.UxjGIrgA6DgNA2Pg"/>
</p:tagLst>
</file>

<file path=ppt/tags/tag48.xml><?xml version="1.0" encoding="utf-8"?>
<p:tagLst xmlns:a="http://schemas.openxmlformats.org/drawingml/2006/main" xmlns:r="http://schemas.openxmlformats.org/officeDocument/2006/relationships" xmlns:p="http://schemas.openxmlformats.org/presentationml/2006/main">
  <p:tag name="THINKCELLSHAPEDONOTDELETE" val="tx5UpKqizIzB0C0dfgpJK9Q"/>
</p:tagLst>
</file>

<file path=ppt/tags/tag49.xml><?xml version="1.0" encoding="utf-8"?>
<p:tagLst xmlns:a="http://schemas.openxmlformats.org/drawingml/2006/main" xmlns:r="http://schemas.openxmlformats.org/officeDocument/2006/relationships" xmlns:p="http://schemas.openxmlformats.org/presentationml/2006/main">
  <p:tag name="THINKCELLSHAPEDONOTDELETE" val="trbaCjJItQv02SlsWDezYfA"/>
</p:tagLst>
</file>

<file path=ppt/tags/tag5.xml><?xml version="1.0" encoding="utf-8"?>
<p:tagLst xmlns:a="http://schemas.openxmlformats.org/drawingml/2006/main" xmlns:r="http://schemas.openxmlformats.org/officeDocument/2006/relationships" xmlns:p="http://schemas.openxmlformats.org/presentationml/2006/main">
  <p:tag name="NAME" val="Arrow"/>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FcTiuvJiCWpd0fhpl1Oq9w"/>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bOADtLkW2snbXBmbyDCD2w"/>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brxGeCUAui_sHB7zAcTqVw"/>
</p:tagLst>
</file>

<file path=ppt/tags/tag53.xml><?xml version="1.0" encoding="utf-8"?>
<p:tagLst xmlns:a="http://schemas.openxmlformats.org/drawingml/2006/main" xmlns:r="http://schemas.openxmlformats.org/officeDocument/2006/relationships" xmlns:p="http://schemas.openxmlformats.org/presentationml/2006/main">
  <p:tag name="THINKCELLSHAPEDONOTDELETE" val="tAC0s.wVQbEp9YrNBtBKjxg"/>
</p:tagLst>
</file>

<file path=ppt/tags/tag54.xml><?xml version="1.0" encoding="utf-8"?>
<p:tagLst xmlns:a="http://schemas.openxmlformats.org/drawingml/2006/main" xmlns:r="http://schemas.openxmlformats.org/officeDocument/2006/relationships" xmlns:p="http://schemas.openxmlformats.org/presentationml/2006/main">
  <p:tag name="THINKCELLSHAPEDONOTDELETE" val="t.NI7dNbouHGJ0t_ikXEDIw"/>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VgtnVCfDR_aqw9RJ7FFrEA"/>
</p:tagLst>
</file>

<file path=ppt/tags/tag56.xml><?xml version="1.0" encoding="utf-8"?>
<p:tagLst xmlns:a="http://schemas.openxmlformats.org/drawingml/2006/main" xmlns:r="http://schemas.openxmlformats.org/officeDocument/2006/relationships" xmlns:p="http://schemas.openxmlformats.org/presentationml/2006/main">
  <p:tag name="THINKCELLSHAPEDONOTDELETE" val="t4aUHQ_FAvbm.SjI9Cn.hTQ"/>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ZidZ6Wljm1vL.UJGNWwKyQ"/>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qqpzetLuIuRXTUC4zd6DYw"/>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cjK34WVqLJP9VFarrvulzw"/>
</p:tagLst>
</file>

<file path=ppt/tags/tag6.xml><?xml version="1.0" encoding="utf-8"?>
<p:tagLst xmlns:a="http://schemas.openxmlformats.org/drawingml/2006/main" xmlns:r="http://schemas.openxmlformats.org/officeDocument/2006/relationships" xmlns:p="http://schemas.openxmlformats.org/presentationml/2006/main">
  <p:tag name="NAME" val="Arrow"/>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YA1pk2nm6zhE_HzPBxHP.w"/>
</p:tagLst>
</file>

<file path=ppt/tags/tag7.xml><?xml version="1.0" encoding="utf-8"?>
<p:tagLst xmlns:a="http://schemas.openxmlformats.org/drawingml/2006/main" xmlns:r="http://schemas.openxmlformats.org/officeDocument/2006/relationships" xmlns:p="http://schemas.openxmlformats.org/presentationml/2006/main">
  <p:tag name="NAME" val="Rectangle"/>
</p:tagLst>
</file>

<file path=ppt/tags/tag8.xml><?xml version="1.0" encoding="utf-8"?>
<p:tagLst xmlns:a="http://schemas.openxmlformats.org/drawingml/2006/main" xmlns:r="http://schemas.openxmlformats.org/officeDocument/2006/relationships" xmlns:p="http://schemas.openxmlformats.org/presentationml/2006/main">
  <p:tag name="NAME" val="Rectangle"/>
</p:tagLst>
</file>

<file path=ppt/tags/tag9.xml><?xml version="1.0" encoding="utf-8"?>
<p:tagLst xmlns:a="http://schemas.openxmlformats.org/drawingml/2006/main" xmlns:r="http://schemas.openxmlformats.org/officeDocument/2006/relationships" xmlns:p="http://schemas.openxmlformats.org/presentationml/2006/main">
  <p:tag name="NAME" val="Rectangle"/>
</p:tagLst>
</file>

<file path=ppt/theme/theme1.xml><?xml version="1.0" encoding="utf-8"?>
<a:theme xmlns:a="http://schemas.openxmlformats.org/drawingml/2006/main" name="Dividend">
  <a:themeElements>
    <a:clrScheme name="Custom 2">
      <a:dk1>
        <a:srgbClr val="000000"/>
      </a:dk1>
      <a:lt1>
        <a:srgbClr val="FFFFFF"/>
      </a:lt1>
      <a:dk2>
        <a:srgbClr val="3D3D3D"/>
      </a:dk2>
      <a:lt2>
        <a:srgbClr val="EBEBEB"/>
      </a:lt2>
      <a:accent1>
        <a:srgbClr val="006750"/>
      </a:accent1>
      <a:accent2>
        <a:srgbClr val="008E6F"/>
      </a:accent2>
      <a:accent3>
        <a:srgbClr val="072F24"/>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C21699FF-00E4-43C8-BBCC-D7E5536C37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Dividend</Template>
  <TotalTime>19647</TotalTime>
  <Words>2673</Words>
  <Application>Microsoft Macintosh PowerPoint</Application>
  <PresentationFormat>Widescreen</PresentationFormat>
  <Paragraphs>302</Paragraphs>
  <Slides>29</Slides>
  <Notes>11</Notes>
  <HiddenSlides>0</HiddenSlides>
  <MMClips>2</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29</vt:i4>
      </vt:variant>
    </vt:vector>
  </HeadingPairs>
  <TitlesOfParts>
    <vt:vector size="36" baseType="lpstr">
      <vt:lpstr>Arial</vt:lpstr>
      <vt:lpstr>Calibri</vt:lpstr>
      <vt:lpstr>Corbel</vt:lpstr>
      <vt:lpstr>Gill Sans MT</vt:lpstr>
      <vt:lpstr>Wingdings 2</vt:lpstr>
      <vt:lpstr>Dividend</vt:lpstr>
      <vt:lpstr>think-cell Slide</vt:lpstr>
      <vt:lpstr>Aprendizaje reforzado para el juego de la distribución de cerveza</vt:lpstr>
      <vt:lpstr>Índice</vt:lpstr>
      <vt:lpstr>Ejemplos de aprendizaje reforzado</vt:lpstr>
      <vt:lpstr>PowerPoint Presentation</vt:lpstr>
      <vt:lpstr>¿Qué es el aprendizaje reforzado?</vt:lpstr>
      <vt:lpstr>los 6 conceptos básicos para el aprendizaje reforzado</vt:lpstr>
      <vt:lpstr>Tipos de aprendizaje reforzado</vt:lpstr>
      <vt:lpstr>Policy iteration1 </vt:lpstr>
      <vt:lpstr>Índice</vt:lpstr>
      <vt:lpstr>El juego de la distribución de cerveza</vt:lpstr>
      <vt:lpstr>¿por qué se vuelve complejo?</vt:lpstr>
      <vt:lpstr>Demanda realista  y oferta realista</vt:lpstr>
      <vt:lpstr>Indice</vt:lpstr>
      <vt:lpstr>Aplicando aprendizaje reforzado al juego de distribución de cerveza</vt:lpstr>
      <vt:lpstr>la recompensa</vt:lpstr>
      <vt:lpstr>Indice</vt:lpstr>
      <vt:lpstr>Cada agente encuentra una política (Policy) que maximiza su recompensa y el algoritmo converge rápidamente</vt:lpstr>
      <vt:lpstr>Las políticas (policies) obtenidas tienen un mejor desempeño que otras políticas razonables</vt:lpstr>
      <vt:lpstr>¿Vale la pena seguir la estrategia inteligente, incluso si otros agentes no lo hacen?</vt:lpstr>
      <vt:lpstr>Es preferible seguir la estrategia inteligente, y los agentes en medio de la cadena son los más afectados</vt:lpstr>
      <vt:lpstr>conclusiones</vt:lpstr>
      <vt:lpstr>gracias</vt:lpstr>
      <vt:lpstr>PowerPoint Presentation</vt:lpstr>
      <vt:lpstr>comportamiento BáSICO SIN PERMITIR ALMACENAMIENTO</vt:lpstr>
      <vt:lpstr>¿Cómo contribuye este trabajo MÁS ALLÁ DE las soluciones actuales?</vt:lpstr>
      <vt:lpstr>Proceso de markov: el pasado, pasado es</vt:lpstr>
      <vt:lpstr>Recompensa: Las acciones pueden tener un valor asignado aunque no lleven directamente a Esta</vt:lpstr>
      <vt:lpstr>Epsilon greedy : primero explorar, después explotar</vt:lpstr>
      <vt:lpstr>ESTRUCTURA Del tensor de resultados de Q-LEARNING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Fernanda Alcala</dc:creator>
  <cp:lastModifiedBy>Fernanda Alcala</cp:lastModifiedBy>
  <cp:revision>150</cp:revision>
  <dcterms:created xsi:type="dcterms:W3CDTF">2021-06-05T00:59:46Z</dcterms:created>
  <dcterms:modified xsi:type="dcterms:W3CDTF">2021-08-13T22:50:08Z</dcterms:modified>
</cp:coreProperties>
</file>

<file path=docProps/thumbnail.jpeg>
</file>